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8"/>
  </p:notesMasterIdLst>
  <p:sldIdLst>
    <p:sldId id="256" r:id="rId2"/>
    <p:sldId id="333" r:id="rId3"/>
    <p:sldId id="257" r:id="rId4"/>
    <p:sldId id="268" r:id="rId5"/>
    <p:sldId id="258" r:id="rId6"/>
    <p:sldId id="259" r:id="rId7"/>
    <p:sldId id="267" r:id="rId8"/>
    <p:sldId id="283" r:id="rId9"/>
    <p:sldId id="284" r:id="rId10"/>
    <p:sldId id="260" r:id="rId11"/>
    <p:sldId id="262" r:id="rId12"/>
    <p:sldId id="263" r:id="rId13"/>
    <p:sldId id="264" r:id="rId14"/>
    <p:sldId id="265" r:id="rId15"/>
    <p:sldId id="273" r:id="rId16"/>
    <p:sldId id="266" r:id="rId17"/>
    <p:sldId id="269" r:id="rId18"/>
    <p:sldId id="270" r:id="rId19"/>
    <p:sldId id="271" r:id="rId20"/>
    <p:sldId id="272" r:id="rId21"/>
    <p:sldId id="276" r:id="rId22"/>
    <p:sldId id="277" r:id="rId23"/>
    <p:sldId id="278" r:id="rId24"/>
    <p:sldId id="279" r:id="rId25"/>
    <p:sldId id="280" r:id="rId26"/>
    <p:sldId id="295" r:id="rId27"/>
    <p:sldId id="281" r:id="rId28"/>
    <p:sldId id="282"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 id="303" r:id="rId46"/>
    <p:sldId id="304" r:id="rId47"/>
    <p:sldId id="307" r:id="rId48"/>
    <p:sldId id="305" r:id="rId49"/>
    <p:sldId id="306" r:id="rId50"/>
    <p:sldId id="308" r:id="rId51"/>
    <p:sldId id="312" r:id="rId52"/>
    <p:sldId id="313" r:id="rId53"/>
    <p:sldId id="316" r:id="rId54"/>
    <p:sldId id="314" r:id="rId55"/>
    <p:sldId id="315" r:id="rId56"/>
    <p:sldId id="32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259" autoAdjust="0"/>
  </p:normalViewPr>
  <p:slideViewPr>
    <p:cSldViewPr>
      <p:cViewPr varScale="1">
        <p:scale>
          <a:sx n="63" d="100"/>
          <a:sy n="63"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8CA8-494D-B0E1-710F47055D86}"/>
              </c:ext>
            </c:extLst>
          </c:dPt>
          <c:dPt>
            <c:idx val="1"/>
            <c:bubble3D val="0"/>
            <c:explosion val="1"/>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bevelT prst="relaxedInset"/>
                <a:bevelB/>
                <a:contourClr>
                  <a:schemeClr val="accent2">
                    <a:lumMod val="75000"/>
                  </a:schemeClr>
                </a:contourClr>
              </a:sp3d>
            </c:spPr>
            <c:extLst>
              <c:ext xmlns:c16="http://schemas.microsoft.com/office/drawing/2014/chart" uri="{C3380CC4-5D6E-409C-BE32-E72D297353CC}">
                <c16:uniqueId val="{00000002-8CA8-494D-B0E1-710F47055D86}"/>
              </c:ext>
            </c:extLst>
          </c:dPt>
          <c:dLbls>
            <c:dLbl>
              <c:idx val="0"/>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2D5B8705-E976-4684-B33D-8A81A5728780}" type="CATEGORYNAME">
                      <a:rPr lang="en-US" sz="1600" smtClean="0">
                        <a:solidFill>
                          <a:schemeClr val="tx1"/>
                        </a:solidFill>
                        <a:latin typeface="Times New Roman" panose="02020603050405020304" pitchFamily="18" charset="0"/>
                        <a:cs typeface="Times New Roman" panose="02020603050405020304" pitchFamily="18" charset="0"/>
                      </a:rPr>
                      <a:pPr>
                        <a:defRPr/>
                      </a:pPr>
                      <a:t>[CATEGORY NAME]</a:t>
                    </a:fld>
                    <a:r>
                      <a:rPr lang="en-US" sz="1600" baseline="0" dirty="0">
                        <a:solidFill>
                          <a:schemeClr val="tx1"/>
                        </a:solidFill>
                        <a:latin typeface="Times New Roman" panose="02020603050405020304" pitchFamily="18" charset="0"/>
                        <a:cs typeface="Times New Roman" panose="02020603050405020304" pitchFamily="18" charset="0"/>
                      </a:rPr>
                      <a:t>,</a:t>
                    </a:r>
                  </a:p>
                  <a:p>
                    <a:pPr>
                      <a:defRPr/>
                    </a:pPr>
                    <a:fld id="{4AB10473-A5AB-4949-9B61-D62BD7B1FFF8}" type="PERCENTAGE">
                      <a:rPr lang="en-US" sz="1600" baseline="0" smtClean="0">
                        <a:solidFill>
                          <a:schemeClr val="tx1"/>
                        </a:solidFill>
                        <a:latin typeface="Times New Roman" panose="02020603050405020304" pitchFamily="18" charset="0"/>
                        <a:cs typeface="Times New Roman" panose="02020603050405020304" pitchFamily="18" charset="0"/>
                      </a:rPr>
                      <a:pPr>
                        <a:defRPr/>
                      </a:pPr>
                      <a:t>[PERCENTAGE]</a:t>
                    </a:fld>
                    <a:endParaRPr lang="en-US"/>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1-8CA8-494D-B0E1-710F47055D86}"/>
                </c:ext>
              </c:extLst>
            </c:dLbl>
            <c:dLbl>
              <c:idx val="1"/>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TV </a:t>
                    </a:r>
                    <a:r>
                      <a:rPr lang="en-US" sz="1600" dirty="0" err="1">
                        <a:solidFill>
                          <a:schemeClr val="tx1"/>
                        </a:solidFill>
                        <a:latin typeface="Times New Roman" panose="02020603050405020304" pitchFamily="18" charset="0"/>
                        <a:cs typeface="Times New Roman" panose="02020603050405020304" pitchFamily="18" charset="0"/>
                      </a:rPr>
                      <a:t>ở</a:t>
                    </a:r>
                    <a:r>
                      <a:rPr lang="en-US" sz="1600" baseline="0" dirty="0">
                        <a:solidFill>
                          <a:schemeClr val="tx1"/>
                        </a:solidFill>
                        <a:latin typeface="Times New Roman" panose="02020603050405020304" pitchFamily="18" charset="0"/>
                        <a:cs typeface="Times New Roman" panose="02020603050405020304" pitchFamily="18" charset="0"/>
                      </a:rPr>
                      <a:t> </a:t>
                    </a:r>
                    <a:r>
                      <a:rPr lang="en-US" sz="1600" baseline="0" dirty="0" err="1">
                        <a:solidFill>
                          <a:schemeClr val="tx1"/>
                        </a:solidFill>
                        <a:latin typeface="Times New Roman" panose="02020603050405020304" pitchFamily="18" charset="0"/>
                        <a:cs typeface="Times New Roman" panose="02020603050405020304" pitchFamily="18" charset="0"/>
                      </a:rPr>
                      <a:t>trẻ</a:t>
                    </a:r>
                    <a:endParaRPr lang="en-US" sz="1600" baseline="0" dirty="0">
                      <a:solidFill>
                        <a:schemeClr val="tx1"/>
                      </a:solidFill>
                      <a:latin typeface="Times New Roman" panose="02020603050405020304" pitchFamily="18" charset="0"/>
                      <a:cs typeface="Times New Roman" panose="02020603050405020304" pitchFamily="18" charset="0"/>
                    </a:endParaRPr>
                  </a:p>
                  <a:p>
                    <a:pPr>
                      <a:defRPr>
                        <a:solidFill>
                          <a:schemeClr val="accent1"/>
                        </a:solidFill>
                      </a:defRPr>
                    </a:pPr>
                    <a:r>
                      <a:rPr lang="en-US" sz="1600" baseline="0" dirty="0">
                        <a:solidFill>
                          <a:schemeClr val="tx1"/>
                        </a:solidFill>
                        <a:latin typeface="Times New Roman" panose="02020603050405020304" pitchFamily="18" charset="0"/>
                        <a:cs typeface="Times New Roman" panose="02020603050405020304" pitchFamily="18" charset="0"/>
                      </a:rPr>
                      <a:t>1-59m,</a:t>
                    </a:r>
                  </a:p>
                  <a:p>
                    <a:pPr>
                      <a:defRPr>
                        <a:solidFill>
                          <a:schemeClr val="accent1"/>
                        </a:solidFill>
                      </a:defRPr>
                    </a:pPr>
                    <a:fld id="{B704DF0B-1333-4554-A816-E22C931020DB}" type="PERCENTAGE">
                      <a:rPr lang="en-US" sz="1600" baseline="0" smtClean="0">
                        <a:solidFill>
                          <a:schemeClr val="tx1"/>
                        </a:solidFill>
                        <a:latin typeface="Times New Roman" panose="02020603050405020304" pitchFamily="18" charset="0"/>
                        <a:cs typeface="Times New Roman" panose="02020603050405020304" pitchFamily="18" charset="0"/>
                      </a:rPr>
                      <a:pPr>
                        <a:defRPr>
                          <a:solidFill>
                            <a:schemeClr val="accent1"/>
                          </a:solidFill>
                        </a:defRPr>
                      </a:pPr>
                      <a:t>[PERCENTAGE]</a:t>
                    </a:fld>
                    <a:endParaRPr lang="en-US"/>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A8-494D-B0E1-710F47055D86}"/>
                </c:ext>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TVSS</c:v>
                </c:pt>
                <c:pt idx="1">
                  <c:v>TV trẻ 1-59 tháng</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0-8CA8-494D-B0E1-710F47055D86}"/>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46511219759237"/>
          <c:y val="7.608899307628289E-2"/>
          <c:w val="0.46497976042796957"/>
          <c:h val="0.78211914109306713"/>
        </c:manualLayout>
      </c:layout>
      <c:pieChart>
        <c:varyColors val="1"/>
        <c:ser>
          <c:idx val="0"/>
          <c:order val="0"/>
          <c:tx>
            <c:strRef>
              <c:f>Sheet1!$B$1</c:f>
              <c:strCache>
                <c:ptCount val="1"/>
                <c:pt idx="0">
                  <c:v>Sales</c:v>
                </c:pt>
              </c:strCache>
            </c:strRef>
          </c:tx>
          <c:spPr>
            <a:solidFill>
              <a:srgbClr val="002060"/>
            </a:solidFill>
            <a:scene3d>
              <a:camera prst="orthographicFront"/>
              <a:lightRig rig="threePt" dir="t"/>
            </a:scene3d>
            <a:sp3d>
              <a:bevelT prst="relaxedInset"/>
              <a:bevelB prst="relaxedInset"/>
            </a:sp3d>
          </c:spPr>
          <c:dPt>
            <c:idx val="0"/>
            <c:bubble3D val="0"/>
            <c:spPr>
              <a:solidFill>
                <a:srgbClr val="002060"/>
              </a:solidFill>
              <a:ln w="19050">
                <a:solidFill>
                  <a:schemeClr val="lt1"/>
                </a:solidFill>
              </a:ln>
              <a:effectLst/>
              <a:scene3d>
                <a:camera prst="orthographicFront"/>
                <a:lightRig rig="threePt" dir="t"/>
              </a:scene3d>
              <a:sp3d>
                <a:bevelT prst="relaxedInset"/>
                <a:bevelB prst="relaxedInset"/>
              </a:sp3d>
            </c:spPr>
            <c:extLst>
              <c:ext xmlns:c16="http://schemas.microsoft.com/office/drawing/2014/chart" uri="{C3380CC4-5D6E-409C-BE32-E72D297353CC}">
                <c16:uniqueId val="{00000001-ED10-4594-872E-404063FABFF9}"/>
              </c:ext>
            </c:extLst>
          </c:dPt>
          <c:dPt>
            <c:idx val="1"/>
            <c:bubble3D val="0"/>
            <c:spPr>
              <a:solidFill>
                <a:srgbClr val="00B050"/>
              </a:solidFill>
              <a:ln w="19050">
                <a:solidFill>
                  <a:schemeClr val="lt1"/>
                </a:solidFill>
              </a:ln>
              <a:effectLst/>
              <a:scene3d>
                <a:camera prst="orthographicFront"/>
                <a:lightRig rig="threePt" dir="t"/>
              </a:scene3d>
              <a:sp3d>
                <a:bevelT prst="relaxedInset"/>
                <a:bevelB prst="relaxedInset"/>
              </a:sp3d>
            </c:spPr>
            <c:extLst>
              <c:ext xmlns:c16="http://schemas.microsoft.com/office/drawing/2014/chart" uri="{C3380CC4-5D6E-409C-BE32-E72D297353CC}">
                <c16:uniqueId val="{00000002-ED10-4594-872E-404063FABFF9}"/>
              </c:ext>
            </c:extLst>
          </c:dPt>
          <c:cat>
            <c:strRef>
              <c:f>Sheet1!$A$2:$A$3</c:f>
              <c:strCache>
                <c:ptCount val="2"/>
                <c:pt idx="0">
                  <c:v>Khác</c:v>
                </c:pt>
                <c:pt idx="1">
                  <c:v>SHH</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ED10-4594-872E-404063FABFF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6798764563968411"/>
          <c:y val="0.90179079762534387"/>
          <c:w val="0.33294141853561038"/>
          <c:h val="7.48597654883065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C1A76-E8A4-41DF-9FB0-BB7A421ECD9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787C5BE-F3A0-4BDA-A353-E86512DEDAC3}">
      <dgm:prSet custT="1"/>
      <dgm:spPr/>
      <dgm:t>
        <a:bodyPr/>
        <a:lstStyle/>
        <a:p>
          <a:pPr rtl="0"/>
          <a:r>
            <a:rPr lang="vi-VN" sz="1400" dirty="0">
              <a:latin typeface="Times New Roman" panose="02020603050405020304" pitchFamily="18" charset="0"/>
              <a:cs typeface="Times New Roman" panose="02020603050405020304" pitchFamily="18" charset="0"/>
            </a:rPr>
            <a:t>Sinh mổ </a:t>
          </a:r>
        </a:p>
        <a:p>
          <a:pPr rtl="0"/>
          <a:r>
            <a:rPr lang="vi-VN" sz="1400" dirty="0">
              <a:latin typeface="Times New Roman" panose="02020603050405020304" pitchFamily="18" charset="0"/>
              <a:cs typeface="Times New Roman" panose="02020603050405020304" pitchFamily="18" charset="0"/>
            </a:rPr>
            <a:t>( chưa chuyển dạ &lt; 39 tuần)</a:t>
          </a:r>
          <a:endParaRPr lang="en-US" sz="1400" dirty="0">
            <a:latin typeface="Times New Roman" panose="02020603050405020304" pitchFamily="18" charset="0"/>
            <a:cs typeface="Times New Roman" panose="02020603050405020304" pitchFamily="18" charset="0"/>
          </a:endParaRPr>
        </a:p>
      </dgm:t>
    </dgm:pt>
    <dgm:pt modelId="{CD8E76F3-64E3-4507-AFC9-A97E825B76A4}" type="parTrans" cxnId="{6A80431E-77AB-4C24-8C51-D7D96ABF58B6}">
      <dgm:prSet/>
      <dgm:spPr/>
      <dgm:t>
        <a:bodyPr/>
        <a:lstStyle/>
        <a:p>
          <a:endParaRPr lang="en-US"/>
        </a:p>
      </dgm:t>
    </dgm:pt>
    <dgm:pt modelId="{30F4F659-5D24-4A4D-AFF8-95CF56D68F80}" type="sibTrans" cxnId="{6A80431E-77AB-4C24-8C51-D7D96ABF58B6}">
      <dgm:prSet/>
      <dgm:spPr/>
      <dgm:t>
        <a:bodyPr/>
        <a:lstStyle/>
        <a:p>
          <a:endParaRPr lang="en-US"/>
        </a:p>
      </dgm:t>
    </dgm:pt>
    <dgm:pt modelId="{BE72E05D-E6D9-4E7A-9AFC-805DBBC8ECBA}">
      <dgm:prSet custT="1"/>
      <dgm:spPr/>
      <dgm:t>
        <a:bodyPr/>
        <a:lstStyle/>
        <a:p>
          <a:pPr rtl="0"/>
          <a:r>
            <a:rPr lang="vi-VN" sz="1400" dirty="0">
              <a:latin typeface="Times New Roman" panose="02020603050405020304" pitchFamily="18" charset="0"/>
              <a:cs typeface="Times New Roman" panose="02020603050405020304" pitchFamily="18" charset="0"/>
            </a:rPr>
            <a:t>Mẹ tiểu đường, hen</a:t>
          </a:r>
          <a:endParaRPr lang="en-US" sz="1400" dirty="0">
            <a:latin typeface="Times New Roman" panose="02020603050405020304" pitchFamily="18" charset="0"/>
            <a:cs typeface="Times New Roman" panose="02020603050405020304" pitchFamily="18" charset="0"/>
          </a:endParaRPr>
        </a:p>
      </dgm:t>
    </dgm:pt>
    <dgm:pt modelId="{E68C2664-909C-40D8-8019-E1BA90D8C97A}" type="parTrans" cxnId="{1C07ED4D-B52C-4D43-BD29-95C6168EF81B}">
      <dgm:prSet/>
      <dgm:spPr/>
      <dgm:t>
        <a:bodyPr/>
        <a:lstStyle/>
        <a:p>
          <a:endParaRPr lang="en-US"/>
        </a:p>
      </dgm:t>
    </dgm:pt>
    <dgm:pt modelId="{C5A4F066-F302-4215-A3F9-D7162CA40829}" type="sibTrans" cxnId="{1C07ED4D-B52C-4D43-BD29-95C6168EF81B}">
      <dgm:prSet/>
      <dgm:spPr/>
      <dgm:t>
        <a:bodyPr/>
        <a:lstStyle/>
        <a:p>
          <a:endParaRPr lang="en-US"/>
        </a:p>
      </dgm:t>
    </dgm:pt>
    <dgm:pt modelId="{9C9E04DC-6454-454A-B66E-9608BE31AAE7}">
      <dgm:prSet custT="1"/>
      <dgm:spPr/>
      <dgm:t>
        <a:bodyPr/>
        <a:lstStyle/>
        <a:p>
          <a:pPr rtl="0"/>
          <a:r>
            <a:rPr lang="vi-VN" sz="1800" dirty="0">
              <a:latin typeface="Times New Roman" panose="02020603050405020304" pitchFamily="18" charset="0"/>
              <a:cs typeface="Times New Roman" panose="02020603050405020304" pitchFamily="18" charset="0"/>
            </a:rPr>
            <a:t>Con to</a:t>
          </a:r>
          <a:endParaRPr lang="en-US" sz="1800" dirty="0">
            <a:latin typeface="Times New Roman" panose="02020603050405020304" pitchFamily="18" charset="0"/>
            <a:cs typeface="Times New Roman" panose="02020603050405020304" pitchFamily="18" charset="0"/>
          </a:endParaRPr>
        </a:p>
      </dgm:t>
    </dgm:pt>
    <dgm:pt modelId="{007A0D3B-EAE2-4D96-80F9-AD9F6C44D6C2}" type="parTrans" cxnId="{364939CA-86D3-4EAB-9B7E-7C650FEBD0A3}">
      <dgm:prSet/>
      <dgm:spPr/>
      <dgm:t>
        <a:bodyPr/>
        <a:lstStyle/>
        <a:p>
          <a:endParaRPr lang="en-US"/>
        </a:p>
      </dgm:t>
    </dgm:pt>
    <dgm:pt modelId="{8AB3D0C0-7B8D-42B2-A83F-2AB7F4BAEC63}" type="sibTrans" cxnId="{364939CA-86D3-4EAB-9B7E-7C650FEBD0A3}">
      <dgm:prSet/>
      <dgm:spPr/>
      <dgm:t>
        <a:bodyPr/>
        <a:lstStyle/>
        <a:p>
          <a:endParaRPr lang="en-US"/>
        </a:p>
      </dgm:t>
    </dgm:pt>
    <dgm:pt modelId="{31C49761-60DB-401E-97E9-22003B8EDFAF}">
      <dgm:prSet custT="1"/>
      <dgm:spPr/>
      <dgm:t>
        <a:bodyPr/>
        <a:lstStyle/>
        <a:p>
          <a:pPr algn="ctr" rtl="0"/>
          <a:r>
            <a:rPr lang="vi-VN" sz="2400" dirty="0">
              <a:latin typeface="Times New Roman" panose="02020603050405020304" pitchFamily="18" charset="0"/>
              <a:cs typeface="Times New Roman" panose="02020603050405020304" pitchFamily="18" charset="0"/>
            </a:rPr>
            <a:t>Các yếu tố nguy cơ</a:t>
          </a:r>
          <a:endParaRPr lang="en-US" sz="2400" dirty="0">
            <a:latin typeface="Times New Roman" panose="02020603050405020304" pitchFamily="18" charset="0"/>
            <a:cs typeface="Times New Roman" panose="02020603050405020304" pitchFamily="18" charset="0"/>
          </a:endParaRPr>
        </a:p>
      </dgm:t>
    </dgm:pt>
    <dgm:pt modelId="{FCFB805F-BEEE-4740-A0BE-5483D70E98FB}" type="parTrans" cxnId="{865C978E-FA12-4FE7-9ACA-FF904B029822}">
      <dgm:prSet/>
      <dgm:spPr/>
      <dgm:t>
        <a:bodyPr/>
        <a:lstStyle/>
        <a:p>
          <a:endParaRPr lang="en-US"/>
        </a:p>
      </dgm:t>
    </dgm:pt>
    <dgm:pt modelId="{D5A0F8F0-9FAF-45B5-9553-C0D61B0F5B6D}" type="sibTrans" cxnId="{865C978E-FA12-4FE7-9ACA-FF904B029822}">
      <dgm:prSet/>
      <dgm:spPr/>
      <dgm:t>
        <a:bodyPr/>
        <a:lstStyle/>
        <a:p>
          <a:endParaRPr lang="en-US"/>
        </a:p>
      </dgm:t>
    </dgm:pt>
    <dgm:pt modelId="{BC13B859-363E-4306-829C-C709B732EFC7}" type="pres">
      <dgm:prSet presAssocID="{756C1A76-E8A4-41DF-9FB0-BB7A421ECD9A}" presName="composite" presStyleCnt="0">
        <dgm:presLayoutVars>
          <dgm:chMax val="5"/>
          <dgm:dir/>
          <dgm:animLvl val="ctr"/>
          <dgm:resizeHandles val="exact"/>
        </dgm:presLayoutVars>
      </dgm:prSet>
      <dgm:spPr/>
      <dgm:t>
        <a:bodyPr/>
        <a:lstStyle/>
        <a:p>
          <a:endParaRPr lang="en-US"/>
        </a:p>
      </dgm:t>
    </dgm:pt>
    <dgm:pt modelId="{321E3279-345C-4FC7-8600-F43CEAC4BC7F}" type="pres">
      <dgm:prSet presAssocID="{756C1A76-E8A4-41DF-9FB0-BB7A421ECD9A}" presName="cycle" presStyleCnt="0"/>
      <dgm:spPr/>
    </dgm:pt>
    <dgm:pt modelId="{2361323C-EC91-4AA2-B56F-F20F5A380729}" type="pres">
      <dgm:prSet presAssocID="{756C1A76-E8A4-41DF-9FB0-BB7A421ECD9A}" presName="centerShape" presStyleCnt="0"/>
      <dgm:spPr/>
    </dgm:pt>
    <dgm:pt modelId="{6633DF18-1D76-4CFA-A2C0-66129A020C96}" type="pres">
      <dgm:prSet presAssocID="{756C1A76-E8A4-41DF-9FB0-BB7A421ECD9A}" presName="connSite" presStyleLbl="node1" presStyleIdx="0" presStyleCnt="5"/>
      <dgm:spPr/>
    </dgm:pt>
    <dgm:pt modelId="{461532B8-6CE0-403F-8EE0-FB3078E2AE77}" type="pres">
      <dgm:prSet presAssocID="{756C1A76-E8A4-41DF-9FB0-BB7A421ECD9A}" presName="visible" presStyleLbl="node1" presStyleIdx="0" presStyleCnt="5"/>
      <dgm:spPr/>
    </dgm:pt>
    <dgm:pt modelId="{3877E636-5AD2-47FC-B353-F7E3FF60ADE7}" type="pres">
      <dgm:prSet presAssocID="{CD8E76F3-64E3-4507-AFC9-A97E825B76A4}" presName="Name25" presStyleLbl="parChTrans1D1" presStyleIdx="0" presStyleCnt="4"/>
      <dgm:spPr/>
      <dgm:t>
        <a:bodyPr/>
        <a:lstStyle/>
        <a:p>
          <a:endParaRPr lang="en-US"/>
        </a:p>
      </dgm:t>
    </dgm:pt>
    <dgm:pt modelId="{F0B2F977-44E9-4493-ABB1-E05999876361}" type="pres">
      <dgm:prSet presAssocID="{A787C5BE-F3A0-4BDA-A353-E86512DEDAC3}" presName="node" presStyleCnt="0"/>
      <dgm:spPr/>
    </dgm:pt>
    <dgm:pt modelId="{543B08CA-E27B-451A-A5D4-0463A8881369}" type="pres">
      <dgm:prSet presAssocID="{A787C5BE-F3A0-4BDA-A353-E86512DEDAC3}" presName="parentNode" presStyleLbl="node1" presStyleIdx="1" presStyleCnt="5" custScaleX="138820" custScaleY="130692">
        <dgm:presLayoutVars>
          <dgm:chMax val="1"/>
          <dgm:bulletEnabled val="1"/>
        </dgm:presLayoutVars>
      </dgm:prSet>
      <dgm:spPr/>
      <dgm:t>
        <a:bodyPr/>
        <a:lstStyle/>
        <a:p>
          <a:endParaRPr lang="en-US"/>
        </a:p>
      </dgm:t>
    </dgm:pt>
    <dgm:pt modelId="{AD15004F-1C22-4A53-9C53-E65FB422158C}" type="pres">
      <dgm:prSet presAssocID="{A787C5BE-F3A0-4BDA-A353-E86512DEDAC3}" presName="childNode" presStyleLbl="revTx" presStyleIdx="0" presStyleCnt="0">
        <dgm:presLayoutVars>
          <dgm:bulletEnabled val="1"/>
        </dgm:presLayoutVars>
      </dgm:prSet>
      <dgm:spPr/>
    </dgm:pt>
    <dgm:pt modelId="{B4CD2F46-DBF9-4A1E-8523-302508321FE5}" type="pres">
      <dgm:prSet presAssocID="{E68C2664-909C-40D8-8019-E1BA90D8C97A}" presName="Name25" presStyleLbl="parChTrans1D1" presStyleIdx="1" presStyleCnt="4"/>
      <dgm:spPr/>
      <dgm:t>
        <a:bodyPr/>
        <a:lstStyle/>
        <a:p>
          <a:endParaRPr lang="en-US"/>
        </a:p>
      </dgm:t>
    </dgm:pt>
    <dgm:pt modelId="{DC58D905-2B87-4C91-ABF9-F8A46D921F0B}" type="pres">
      <dgm:prSet presAssocID="{BE72E05D-E6D9-4E7A-9AFC-805DBBC8ECBA}" presName="node" presStyleCnt="0"/>
      <dgm:spPr/>
    </dgm:pt>
    <dgm:pt modelId="{2060625D-1B50-45F5-AEB6-6A96646125D1}" type="pres">
      <dgm:prSet presAssocID="{BE72E05D-E6D9-4E7A-9AFC-805DBBC8ECBA}" presName="parentNode" presStyleLbl="node1" presStyleIdx="2" presStyleCnt="5">
        <dgm:presLayoutVars>
          <dgm:chMax val="1"/>
          <dgm:bulletEnabled val="1"/>
        </dgm:presLayoutVars>
      </dgm:prSet>
      <dgm:spPr/>
      <dgm:t>
        <a:bodyPr/>
        <a:lstStyle/>
        <a:p>
          <a:endParaRPr lang="en-US"/>
        </a:p>
      </dgm:t>
    </dgm:pt>
    <dgm:pt modelId="{8C99A03D-731D-4DEE-9A98-512276CD47B5}" type="pres">
      <dgm:prSet presAssocID="{BE72E05D-E6D9-4E7A-9AFC-805DBBC8ECBA}" presName="childNode" presStyleLbl="revTx" presStyleIdx="0" presStyleCnt="0">
        <dgm:presLayoutVars>
          <dgm:bulletEnabled val="1"/>
        </dgm:presLayoutVars>
      </dgm:prSet>
      <dgm:spPr/>
    </dgm:pt>
    <dgm:pt modelId="{8AF76ABF-BA03-47F9-8EC2-92A42BE743F0}" type="pres">
      <dgm:prSet presAssocID="{007A0D3B-EAE2-4D96-80F9-AD9F6C44D6C2}" presName="Name25" presStyleLbl="parChTrans1D1" presStyleIdx="2" presStyleCnt="4"/>
      <dgm:spPr/>
      <dgm:t>
        <a:bodyPr/>
        <a:lstStyle/>
        <a:p>
          <a:endParaRPr lang="en-US"/>
        </a:p>
      </dgm:t>
    </dgm:pt>
    <dgm:pt modelId="{A9CED4B1-116D-4387-A2B5-4CB332E4681D}" type="pres">
      <dgm:prSet presAssocID="{9C9E04DC-6454-454A-B66E-9608BE31AAE7}" presName="node" presStyleCnt="0"/>
      <dgm:spPr/>
    </dgm:pt>
    <dgm:pt modelId="{7D10F438-F60F-43D7-BF27-C2BC20025BB3}" type="pres">
      <dgm:prSet presAssocID="{9C9E04DC-6454-454A-B66E-9608BE31AAE7}" presName="parentNode" presStyleLbl="node1" presStyleIdx="3" presStyleCnt="5">
        <dgm:presLayoutVars>
          <dgm:chMax val="1"/>
          <dgm:bulletEnabled val="1"/>
        </dgm:presLayoutVars>
      </dgm:prSet>
      <dgm:spPr/>
      <dgm:t>
        <a:bodyPr/>
        <a:lstStyle/>
        <a:p>
          <a:endParaRPr lang="en-US"/>
        </a:p>
      </dgm:t>
    </dgm:pt>
    <dgm:pt modelId="{DA222799-3F1A-4F29-8776-0248E2754DF7}" type="pres">
      <dgm:prSet presAssocID="{9C9E04DC-6454-454A-B66E-9608BE31AAE7}" presName="childNode" presStyleLbl="revTx" presStyleIdx="0" presStyleCnt="0">
        <dgm:presLayoutVars>
          <dgm:bulletEnabled val="1"/>
        </dgm:presLayoutVars>
      </dgm:prSet>
      <dgm:spPr/>
    </dgm:pt>
    <dgm:pt modelId="{4142C31C-464E-43F5-9C60-C3E407C98C5E}" type="pres">
      <dgm:prSet presAssocID="{FCFB805F-BEEE-4740-A0BE-5483D70E98FB}" presName="Name25" presStyleLbl="parChTrans1D1" presStyleIdx="3" presStyleCnt="4"/>
      <dgm:spPr/>
      <dgm:t>
        <a:bodyPr/>
        <a:lstStyle/>
        <a:p>
          <a:endParaRPr lang="en-US"/>
        </a:p>
      </dgm:t>
    </dgm:pt>
    <dgm:pt modelId="{2AE03693-8DCC-4B6C-B65B-2B26D322120D}" type="pres">
      <dgm:prSet presAssocID="{31C49761-60DB-401E-97E9-22003B8EDFAF}" presName="node" presStyleCnt="0"/>
      <dgm:spPr/>
    </dgm:pt>
    <dgm:pt modelId="{CCC323BB-153F-4CE2-9E1B-28FDB14B082D}" type="pres">
      <dgm:prSet presAssocID="{31C49761-60DB-401E-97E9-22003B8EDFAF}" presName="parentNode" presStyleLbl="node1" presStyleIdx="4" presStyleCnt="5" custScaleX="226245" custScaleY="203805" custLinFactY="-87170" custLinFactNeighborX="-92665" custLinFactNeighborY="-100000">
        <dgm:presLayoutVars>
          <dgm:chMax val="1"/>
          <dgm:bulletEnabled val="1"/>
        </dgm:presLayoutVars>
      </dgm:prSet>
      <dgm:spPr/>
      <dgm:t>
        <a:bodyPr/>
        <a:lstStyle/>
        <a:p>
          <a:endParaRPr lang="en-US"/>
        </a:p>
      </dgm:t>
    </dgm:pt>
    <dgm:pt modelId="{DAECFBEC-D75B-48C3-B87B-124A8B4E359F}" type="pres">
      <dgm:prSet presAssocID="{31C49761-60DB-401E-97E9-22003B8EDFAF}" presName="childNode" presStyleLbl="revTx" presStyleIdx="0" presStyleCnt="0">
        <dgm:presLayoutVars>
          <dgm:bulletEnabled val="1"/>
        </dgm:presLayoutVars>
      </dgm:prSet>
      <dgm:spPr/>
    </dgm:pt>
  </dgm:ptLst>
  <dgm:cxnLst>
    <dgm:cxn modelId="{08A3D084-ED2B-4A28-A12F-1607245A87BD}" type="presOf" srcId="{CD8E76F3-64E3-4507-AFC9-A97E825B76A4}" destId="{3877E636-5AD2-47FC-B353-F7E3FF60ADE7}" srcOrd="0" destOrd="0" presId="urn:microsoft.com/office/officeart/2005/8/layout/radial2"/>
    <dgm:cxn modelId="{1C07ED4D-B52C-4D43-BD29-95C6168EF81B}" srcId="{756C1A76-E8A4-41DF-9FB0-BB7A421ECD9A}" destId="{BE72E05D-E6D9-4E7A-9AFC-805DBBC8ECBA}" srcOrd="1" destOrd="0" parTransId="{E68C2664-909C-40D8-8019-E1BA90D8C97A}" sibTransId="{C5A4F066-F302-4215-A3F9-D7162CA40829}"/>
    <dgm:cxn modelId="{F90B877D-404E-4FEA-9976-27B76E4E1093}" type="presOf" srcId="{007A0D3B-EAE2-4D96-80F9-AD9F6C44D6C2}" destId="{8AF76ABF-BA03-47F9-8EC2-92A42BE743F0}" srcOrd="0" destOrd="0" presId="urn:microsoft.com/office/officeart/2005/8/layout/radial2"/>
    <dgm:cxn modelId="{96725A7E-82BF-4E98-AD3D-4074D7A87CBF}" type="presOf" srcId="{E68C2664-909C-40D8-8019-E1BA90D8C97A}" destId="{B4CD2F46-DBF9-4A1E-8523-302508321FE5}" srcOrd="0" destOrd="0" presId="urn:microsoft.com/office/officeart/2005/8/layout/radial2"/>
    <dgm:cxn modelId="{E4DE3F8B-5965-4C00-893F-97E8A0D52372}" type="presOf" srcId="{FCFB805F-BEEE-4740-A0BE-5483D70E98FB}" destId="{4142C31C-464E-43F5-9C60-C3E407C98C5E}" srcOrd="0" destOrd="0" presId="urn:microsoft.com/office/officeart/2005/8/layout/radial2"/>
    <dgm:cxn modelId="{4665F21A-B7F8-427F-BB30-070C85B5EB7C}" type="presOf" srcId="{31C49761-60DB-401E-97E9-22003B8EDFAF}" destId="{CCC323BB-153F-4CE2-9E1B-28FDB14B082D}" srcOrd="0" destOrd="0" presId="urn:microsoft.com/office/officeart/2005/8/layout/radial2"/>
    <dgm:cxn modelId="{07212AD4-BA18-4A44-B16C-52F0299718AA}" type="presOf" srcId="{BE72E05D-E6D9-4E7A-9AFC-805DBBC8ECBA}" destId="{2060625D-1B50-45F5-AEB6-6A96646125D1}" srcOrd="0" destOrd="0" presId="urn:microsoft.com/office/officeart/2005/8/layout/radial2"/>
    <dgm:cxn modelId="{6A80431E-77AB-4C24-8C51-D7D96ABF58B6}" srcId="{756C1A76-E8A4-41DF-9FB0-BB7A421ECD9A}" destId="{A787C5BE-F3A0-4BDA-A353-E86512DEDAC3}" srcOrd="0" destOrd="0" parTransId="{CD8E76F3-64E3-4507-AFC9-A97E825B76A4}" sibTransId="{30F4F659-5D24-4A4D-AFF8-95CF56D68F80}"/>
    <dgm:cxn modelId="{E9D2569B-AA04-4427-B9BA-F3E5E59009A7}" type="presOf" srcId="{A787C5BE-F3A0-4BDA-A353-E86512DEDAC3}" destId="{543B08CA-E27B-451A-A5D4-0463A8881369}" srcOrd="0" destOrd="0" presId="urn:microsoft.com/office/officeart/2005/8/layout/radial2"/>
    <dgm:cxn modelId="{364939CA-86D3-4EAB-9B7E-7C650FEBD0A3}" srcId="{756C1A76-E8A4-41DF-9FB0-BB7A421ECD9A}" destId="{9C9E04DC-6454-454A-B66E-9608BE31AAE7}" srcOrd="2" destOrd="0" parTransId="{007A0D3B-EAE2-4D96-80F9-AD9F6C44D6C2}" sibTransId="{8AB3D0C0-7B8D-42B2-A83F-2AB7F4BAEC63}"/>
    <dgm:cxn modelId="{EFC56013-86E2-464B-BF42-F1E9681AC415}" type="presOf" srcId="{756C1A76-E8A4-41DF-9FB0-BB7A421ECD9A}" destId="{BC13B859-363E-4306-829C-C709B732EFC7}" srcOrd="0" destOrd="0" presId="urn:microsoft.com/office/officeart/2005/8/layout/radial2"/>
    <dgm:cxn modelId="{CBD6DF5B-73B8-445F-8BF4-BD9378AC53F3}" type="presOf" srcId="{9C9E04DC-6454-454A-B66E-9608BE31AAE7}" destId="{7D10F438-F60F-43D7-BF27-C2BC20025BB3}" srcOrd="0" destOrd="0" presId="urn:microsoft.com/office/officeart/2005/8/layout/radial2"/>
    <dgm:cxn modelId="{865C978E-FA12-4FE7-9ACA-FF904B029822}" srcId="{756C1A76-E8A4-41DF-9FB0-BB7A421ECD9A}" destId="{31C49761-60DB-401E-97E9-22003B8EDFAF}" srcOrd="3" destOrd="0" parTransId="{FCFB805F-BEEE-4740-A0BE-5483D70E98FB}" sibTransId="{D5A0F8F0-9FAF-45B5-9553-C0D61B0F5B6D}"/>
    <dgm:cxn modelId="{81544089-9EA8-419D-888F-B6B5197A3004}" type="presParOf" srcId="{BC13B859-363E-4306-829C-C709B732EFC7}" destId="{321E3279-345C-4FC7-8600-F43CEAC4BC7F}" srcOrd="0" destOrd="0" presId="urn:microsoft.com/office/officeart/2005/8/layout/radial2"/>
    <dgm:cxn modelId="{A3041EDF-C7B7-49F7-B084-C87525B98C0F}" type="presParOf" srcId="{321E3279-345C-4FC7-8600-F43CEAC4BC7F}" destId="{2361323C-EC91-4AA2-B56F-F20F5A380729}" srcOrd="0" destOrd="0" presId="urn:microsoft.com/office/officeart/2005/8/layout/radial2"/>
    <dgm:cxn modelId="{BC7DE13B-D017-44EA-8137-57403F9CF394}" type="presParOf" srcId="{2361323C-EC91-4AA2-B56F-F20F5A380729}" destId="{6633DF18-1D76-4CFA-A2C0-66129A020C96}" srcOrd="0" destOrd="0" presId="urn:microsoft.com/office/officeart/2005/8/layout/radial2"/>
    <dgm:cxn modelId="{7FF4D840-DB5F-4706-838A-08663DBDAEE4}" type="presParOf" srcId="{2361323C-EC91-4AA2-B56F-F20F5A380729}" destId="{461532B8-6CE0-403F-8EE0-FB3078E2AE77}" srcOrd="1" destOrd="0" presId="urn:microsoft.com/office/officeart/2005/8/layout/radial2"/>
    <dgm:cxn modelId="{5660BB85-4DB4-478C-B11F-48376A00BD41}" type="presParOf" srcId="{321E3279-345C-4FC7-8600-F43CEAC4BC7F}" destId="{3877E636-5AD2-47FC-B353-F7E3FF60ADE7}" srcOrd="1" destOrd="0" presId="urn:microsoft.com/office/officeart/2005/8/layout/radial2"/>
    <dgm:cxn modelId="{499EB489-5A07-422D-A491-E8369F9EB518}" type="presParOf" srcId="{321E3279-345C-4FC7-8600-F43CEAC4BC7F}" destId="{F0B2F977-44E9-4493-ABB1-E05999876361}" srcOrd="2" destOrd="0" presId="urn:microsoft.com/office/officeart/2005/8/layout/radial2"/>
    <dgm:cxn modelId="{FEAA500A-703E-4AD9-8455-446A5D83BCF0}" type="presParOf" srcId="{F0B2F977-44E9-4493-ABB1-E05999876361}" destId="{543B08CA-E27B-451A-A5D4-0463A8881369}" srcOrd="0" destOrd="0" presId="urn:microsoft.com/office/officeart/2005/8/layout/radial2"/>
    <dgm:cxn modelId="{8CCAEC7B-A10F-48B5-9359-18E389C8E32B}" type="presParOf" srcId="{F0B2F977-44E9-4493-ABB1-E05999876361}" destId="{AD15004F-1C22-4A53-9C53-E65FB422158C}" srcOrd="1" destOrd="0" presId="urn:microsoft.com/office/officeart/2005/8/layout/radial2"/>
    <dgm:cxn modelId="{B7C7ECA4-7420-434F-B601-1C4470E4BB2B}" type="presParOf" srcId="{321E3279-345C-4FC7-8600-F43CEAC4BC7F}" destId="{B4CD2F46-DBF9-4A1E-8523-302508321FE5}" srcOrd="3" destOrd="0" presId="urn:microsoft.com/office/officeart/2005/8/layout/radial2"/>
    <dgm:cxn modelId="{5591F1F0-BC4C-4E2C-A73A-E4B05DE4C68F}" type="presParOf" srcId="{321E3279-345C-4FC7-8600-F43CEAC4BC7F}" destId="{DC58D905-2B87-4C91-ABF9-F8A46D921F0B}" srcOrd="4" destOrd="0" presId="urn:microsoft.com/office/officeart/2005/8/layout/radial2"/>
    <dgm:cxn modelId="{CA12B039-F69F-404D-9860-729C1128FDD5}" type="presParOf" srcId="{DC58D905-2B87-4C91-ABF9-F8A46D921F0B}" destId="{2060625D-1B50-45F5-AEB6-6A96646125D1}" srcOrd="0" destOrd="0" presId="urn:microsoft.com/office/officeart/2005/8/layout/radial2"/>
    <dgm:cxn modelId="{91C60CB0-DB61-4447-914F-8D2B427EC208}" type="presParOf" srcId="{DC58D905-2B87-4C91-ABF9-F8A46D921F0B}" destId="{8C99A03D-731D-4DEE-9A98-512276CD47B5}" srcOrd="1" destOrd="0" presId="urn:microsoft.com/office/officeart/2005/8/layout/radial2"/>
    <dgm:cxn modelId="{A637EC5D-A68A-4AA5-94E8-FF933098628B}" type="presParOf" srcId="{321E3279-345C-4FC7-8600-F43CEAC4BC7F}" destId="{8AF76ABF-BA03-47F9-8EC2-92A42BE743F0}" srcOrd="5" destOrd="0" presId="urn:microsoft.com/office/officeart/2005/8/layout/radial2"/>
    <dgm:cxn modelId="{EFDD2F07-E866-4A57-9FD0-254E12755A3D}" type="presParOf" srcId="{321E3279-345C-4FC7-8600-F43CEAC4BC7F}" destId="{A9CED4B1-116D-4387-A2B5-4CB332E4681D}" srcOrd="6" destOrd="0" presId="urn:microsoft.com/office/officeart/2005/8/layout/radial2"/>
    <dgm:cxn modelId="{DC8E7ECB-3E26-4159-906A-4C0221074734}" type="presParOf" srcId="{A9CED4B1-116D-4387-A2B5-4CB332E4681D}" destId="{7D10F438-F60F-43D7-BF27-C2BC20025BB3}" srcOrd="0" destOrd="0" presId="urn:microsoft.com/office/officeart/2005/8/layout/radial2"/>
    <dgm:cxn modelId="{93B057BA-974C-44FF-BC1C-F51A1020B22B}" type="presParOf" srcId="{A9CED4B1-116D-4387-A2B5-4CB332E4681D}" destId="{DA222799-3F1A-4F29-8776-0248E2754DF7}" srcOrd="1" destOrd="0" presId="urn:microsoft.com/office/officeart/2005/8/layout/radial2"/>
    <dgm:cxn modelId="{DDB95335-D6FE-4F24-8F53-699CA1739A39}" type="presParOf" srcId="{321E3279-345C-4FC7-8600-F43CEAC4BC7F}" destId="{4142C31C-464E-43F5-9C60-C3E407C98C5E}" srcOrd="7" destOrd="0" presId="urn:microsoft.com/office/officeart/2005/8/layout/radial2"/>
    <dgm:cxn modelId="{808B763B-3758-4236-BF10-D9BBAF148798}" type="presParOf" srcId="{321E3279-345C-4FC7-8600-F43CEAC4BC7F}" destId="{2AE03693-8DCC-4B6C-B65B-2B26D322120D}" srcOrd="8" destOrd="0" presId="urn:microsoft.com/office/officeart/2005/8/layout/radial2"/>
    <dgm:cxn modelId="{49D7339D-BA6B-43D9-B22C-BE388EA81248}" type="presParOf" srcId="{2AE03693-8DCC-4B6C-B65B-2B26D322120D}" destId="{CCC323BB-153F-4CE2-9E1B-28FDB14B082D}" srcOrd="0" destOrd="0" presId="urn:microsoft.com/office/officeart/2005/8/layout/radial2"/>
    <dgm:cxn modelId="{89CD971E-2E79-487A-AB20-C44E552B792D}" type="presParOf" srcId="{2AE03693-8DCC-4B6C-B65B-2B26D322120D}" destId="{DAECFBEC-D75B-48C3-B87B-124A8B4E359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2E26E-6BBD-4184-BF5C-115FB4260CBA}"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98C8F49A-108B-4F14-BA25-8CF5377650E4}">
      <dgm:prSet phldrT="[Text]" custT="1"/>
      <dgm:spPr>
        <a:xfrm>
          <a:off x="701585" y="1956292"/>
          <a:ext cx="2729487" cy="2392556"/>
        </a:xfrm>
        <a:prstGeom prst="rect">
          <a:avLst/>
        </a:prstGeom>
        <a:noFill/>
        <a:ln>
          <a:noFill/>
        </a:ln>
        <a:effectLst/>
      </dgm:spPr>
      <dgm:t>
        <a:bodyPr/>
        <a:lstStyle/>
        <a:p>
          <a:r>
            <a:rPr lang="en-US" sz="1700">
              <a:solidFill>
                <a:sysClr val="windowText" lastClr="000000">
                  <a:hueOff val="0"/>
                  <a:satOff val="0"/>
                  <a:lumOff val="0"/>
                  <a:alphaOff val="0"/>
                </a:sysClr>
              </a:solidFill>
              <a:effectLst/>
              <a:latin typeface="Arial" panose="020B0604020202020204"/>
              <a:ea typeface="+mn-ea"/>
              <a:cs typeface="+mn-cs"/>
            </a:rPr>
            <a:t>MLT</a:t>
          </a:r>
          <a:r>
            <a:rPr lang="vi-VN" sz="1700">
              <a:solidFill>
                <a:sysClr val="windowText" lastClr="000000">
                  <a:hueOff val="0"/>
                  <a:satOff val="0"/>
                  <a:lumOff val="0"/>
                  <a:alphaOff val="0"/>
                </a:sysClr>
              </a:solidFill>
              <a:effectLst/>
              <a:latin typeface="Arial" panose="020B0604020202020204" pitchFamily="34" charset="0"/>
              <a:ea typeface="+mn-ea"/>
              <a:cs typeface="+mn-cs"/>
            </a:rPr>
            <a:t>: 2,44 lần</a:t>
          </a:r>
          <a:r>
            <a:rPr lang="en-US" sz="1700">
              <a:solidFill>
                <a:sysClr val="windowText" lastClr="000000">
                  <a:hueOff val="0"/>
                  <a:satOff val="0"/>
                  <a:lumOff val="0"/>
                  <a:alphaOff val="0"/>
                </a:sysClr>
              </a:solidFill>
              <a:effectLst/>
              <a:latin typeface="Arial" panose="020B0604020202020204"/>
              <a:ea typeface="+mn-ea"/>
              <a:cs typeface="+mn-cs"/>
            </a:rPr>
            <a:t>.</a:t>
          </a:r>
          <a:endParaRPr lang="en-US" sz="1700">
            <a:solidFill>
              <a:sysClr val="windowText" lastClr="000000">
                <a:hueOff val="0"/>
                <a:satOff val="0"/>
                <a:lumOff val="0"/>
                <a:alphaOff val="0"/>
              </a:sysClr>
            </a:solidFill>
            <a:latin typeface="Arial" panose="020B0604020202020204"/>
            <a:ea typeface="+mn-ea"/>
            <a:cs typeface="+mn-cs"/>
          </a:endParaRPr>
        </a:p>
      </dgm:t>
    </dgm:pt>
    <dgm:pt modelId="{5A366FF9-D466-4F2B-93C7-B51A6C92B55C}" type="parTrans" cxnId="{AE9519F4-0C52-478D-BB70-98D29EBCEE09}">
      <dgm:prSet/>
      <dgm:spPr/>
      <dgm:t>
        <a:bodyPr/>
        <a:lstStyle/>
        <a:p>
          <a:endParaRPr lang="en-US"/>
        </a:p>
      </dgm:t>
    </dgm:pt>
    <dgm:pt modelId="{21427D9A-90B0-49D2-A865-AF1746776E25}" type="sibTrans" cxnId="{AE9519F4-0C52-478D-BB70-98D29EBCEE09}">
      <dgm:prSet/>
      <dgm:spPr/>
      <dgm:t>
        <a:bodyPr/>
        <a:lstStyle/>
        <a:p>
          <a:endParaRPr lang="en-US"/>
        </a:p>
      </dgm:t>
    </dgm:pt>
    <dgm:pt modelId="{266B3B72-F412-4F55-97FA-A62BB5ACF08A}">
      <dgm:prSet phldrT="[Text]" custT="1"/>
      <dgm:spPr>
        <a:xfrm>
          <a:off x="4043011" y="1129453"/>
          <a:ext cx="2729487" cy="2392556"/>
        </a:xfrm>
        <a:prstGeom prst="rect">
          <a:avLst/>
        </a:prstGeom>
        <a:noFill/>
        <a:ln>
          <a:noFill/>
        </a:ln>
        <a:effectLst/>
      </dgm:spPr>
      <dgm:t>
        <a:bodyPr/>
        <a:lstStyle/>
        <a:p>
          <a:r>
            <a:rPr lang="vi-VN" sz="1700">
              <a:solidFill>
                <a:srgbClr val="FF0000"/>
              </a:solidFill>
              <a:effectLst/>
              <a:latin typeface="Arial" panose="020B0604020202020204" pitchFamily="34" charset="0"/>
              <a:ea typeface="+mn-ea"/>
              <a:cs typeface="+mn-cs"/>
            </a:rPr>
            <a:t>Chang và cs (2018)</a:t>
          </a:r>
          <a:endParaRPr lang="en-US" sz="1700">
            <a:solidFill>
              <a:srgbClr val="FF0000"/>
            </a:solidFill>
            <a:latin typeface="Arial" panose="020B0604020202020204"/>
            <a:ea typeface="+mn-ea"/>
            <a:cs typeface="+mn-cs"/>
          </a:endParaRPr>
        </a:p>
      </dgm:t>
    </dgm:pt>
    <dgm:pt modelId="{5DB11CAC-E9BB-4B9B-B653-7C74AA594F6B}" type="parTrans" cxnId="{EE071D92-4015-4060-8465-C258C1D6BCA9}">
      <dgm:prSet/>
      <dgm:spPr/>
      <dgm:t>
        <a:bodyPr/>
        <a:lstStyle/>
        <a:p>
          <a:endParaRPr lang="en-US"/>
        </a:p>
      </dgm:t>
    </dgm:pt>
    <dgm:pt modelId="{D8BC2F56-5567-482C-9493-538ECD277C60}" type="sibTrans" cxnId="{EE071D92-4015-4060-8465-C258C1D6BCA9}">
      <dgm:prSet/>
      <dgm:spPr/>
      <dgm:t>
        <a:bodyPr/>
        <a:lstStyle/>
        <a:p>
          <a:endParaRPr lang="en-US"/>
        </a:p>
      </dgm:t>
    </dgm:pt>
    <dgm:pt modelId="{E0FA7901-8BEC-494A-BCD8-BE97D7625B25}">
      <dgm:prSet phldrT="[Text]" custT="1"/>
      <dgm:spPr>
        <a:xfrm>
          <a:off x="701585" y="1956292"/>
          <a:ext cx="2729487" cy="2392556"/>
        </a:xfrm>
        <a:prstGeom prst="rect">
          <a:avLst/>
        </a:prstGeom>
        <a:noFill/>
        <a:ln>
          <a:noFill/>
        </a:ln>
        <a:effectLst/>
      </dgm:spPr>
      <dgm:t>
        <a:bodyPr/>
        <a:lstStyle/>
        <a:p>
          <a:r>
            <a:rPr lang="vi-VN" sz="1700">
              <a:solidFill>
                <a:srgbClr val="FF0000"/>
              </a:solidFill>
              <a:effectLst/>
              <a:latin typeface="Arial" panose="020B0604020202020204" pitchFamily="34" charset="0"/>
              <a:ea typeface="+mn-ea"/>
              <a:cs typeface="+mn-cs"/>
            </a:rPr>
            <a:t>Riskin và cs (2005)</a:t>
          </a:r>
          <a:endParaRPr lang="en-US" sz="1700" dirty="0">
            <a:solidFill>
              <a:srgbClr val="FF0000"/>
            </a:solidFill>
            <a:latin typeface="Arial" panose="020B0604020202020204"/>
            <a:ea typeface="+mn-ea"/>
            <a:cs typeface="+mn-cs"/>
          </a:endParaRPr>
        </a:p>
      </dgm:t>
    </dgm:pt>
    <dgm:pt modelId="{06E86E02-4BEF-4AFC-BF8C-FFCD3D1E239F}" type="parTrans" cxnId="{1B048692-D91C-49E9-88D8-4C083C24041A}">
      <dgm:prSet/>
      <dgm:spPr/>
      <dgm:t>
        <a:bodyPr/>
        <a:lstStyle/>
        <a:p>
          <a:endParaRPr lang="en-US"/>
        </a:p>
      </dgm:t>
    </dgm:pt>
    <dgm:pt modelId="{C70FDFFF-0104-499F-B5E6-ACE3D57E87B3}" type="sibTrans" cxnId="{1B048692-D91C-49E9-88D8-4C083C24041A}">
      <dgm:prSet/>
      <dgm:spPr/>
      <dgm:t>
        <a:bodyPr/>
        <a:lstStyle/>
        <a:p>
          <a:endParaRPr lang="en-US"/>
        </a:p>
      </dgm:t>
    </dgm:pt>
    <dgm:pt modelId="{710AEBE4-5B49-42D1-9A8A-87F3FA9E61A8}">
      <dgm:prSet phldrT="[Text]" custT="1"/>
      <dgm:spPr>
        <a:xfrm>
          <a:off x="701585" y="1956292"/>
          <a:ext cx="2729487" cy="2392556"/>
        </a:xfrm>
        <a:prstGeom prst="rect">
          <a:avLst/>
        </a:prstGeom>
        <a:noFill/>
        <a:ln>
          <a:noFill/>
        </a:ln>
        <a:effectLst/>
      </dgm:spPr>
      <dgm:t>
        <a:bodyPr/>
        <a:lstStyle/>
        <a:p>
          <a:r>
            <a:rPr lang="vi-VN" sz="1700" baseline="0" dirty="0">
              <a:solidFill>
                <a:sysClr val="windowText" lastClr="000000">
                  <a:hueOff val="0"/>
                  <a:satOff val="0"/>
                  <a:lumOff val="0"/>
                  <a:alphaOff val="0"/>
                </a:sysClr>
              </a:solidFill>
              <a:effectLst/>
              <a:latin typeface="Arial" panose="020B0604020202020204" pitchFamily="34" charset="0"/>
              <a:ea typeface="+mn-ea"/>
              <a:cs typeface="+mn-cs"/>
            </a:rPr>
            <a:t>T</a:t>
          </a:r>
          <a:r>
            <a:rPr lang="vi-VN" sz="1700" dirty="0">
              <a:solidFill>
                <a:sysClr val="windowText" lastClr="000000">
                  <a:hueOff val="0"/>
                  <a:satOff val="0"/>
                  <a:lumOff val="0"/>
                  <a:alphaOff val="0"/>
                </a:sysClr>
              </a:solidFill>
              <a:effectLst/>
              <a:latin typeface="Arial" panose="020B0604020202020204" pitchFamily="34" charset="0"/>
              <a:ea typeface="+mn-ea"/>
              <a:cs typeface="+mn-cs"/>
            </a:rPr>
            <a:t>ỷ lệ trẻ sinh đôi trong nhóm CTNTQ/ không CTNTQ: 11,9%/1,5%, p &lt;0,005</a:t>
          </a:r>
          <a:r>
            <a:rPr lang="en-US" sz="1700" dirty="0">
              <a:solidFill>
                <a:sysClr val="windowText" lastClr="000000">
                  <a:hueOff val="0"/>
                  <a:satOff val="0"/>
                  <a:lumOff val="0"/>
                  <a:alphaOff val="0"/>
                </a:sysClr>
              </a:solidFill>
              <a:effectLst/>
              <a:latin typeface="Arial" panose="020B0604020202020204"/>
              <a:ea typeface="+mn-ea"/>
              <a:cs typeface="+mn-cs"/>
            </a:rPr>
            <a:t>.</a:t>
          </a:r>
          <a:endParaRPr lang="en-US" sz="1700" dirty="0">
            <a:solidFill>
              <a:sysClr val="windowText" lastClr="000000">
                <a:hueOff val="0"/>
                <a:satOff val="0"/>
                <a:lumOff val="0"/>
                <a:alphaOff val="0"/>
              </a:sysClr>
            </a:solidFill>
            <a:latin typeface="Arial" panose="020B0604020202020204"/>
            <a:ea typeface="+mn-ea"/>
            <a:cs typeface="+mn-cs"/>
          </a:endParaRPr>
        </a:p>
      </dgm:t>
    </dgm:pt>
    <dgm:pt modelId="{B02AC363-7C93-488B-B0E5-79644D147321}" type="parTrans" cxnId="{950AB63F-5E11-4A5C-8636-454588EC8AD1}">
      <dgm:prSet/>
      <dgm:spPr/>
      <dgm:t>
        <a:bodyPr/>
        <a:lstStyle/>
        <a:p>
          <a:endParaRPr lang="en-US"/>
        </a:p>
      </dgm:t>
    </dgm:pt>
    <dgm:pt modelId="{EB92E8C2-7476-4CF3-A0BC-18E6F662BB68}" type="sibTrans" cxnId="{950AB63F-5E11-4A5C-8636-454588EC8AD1}">
      <dgm:prSet/>
      <dgm:spPr/>
      <dgm:t>
        <a:bodyPr/>
        <a:lstStyle/>
        <a:p>
          <a:endParaRPr lang="en-US"/>
        </a:p>
      </dgm:t>
    </dgm:pt>
    <dgm:pt modelId="{AE965793-6DA4-4DBE-9FF6-B377401EC15C}">
      <dgm:prSet phldrT="[Text]" custT="1"/>
      <dgm:spPr>
        <a:xfrm>
          <a:off x="4043011" y="1129453"/>
          <a:ext cx="2729487" cy="2392556"/>
        </a:xfrm>
        <a:prstGeom prst="rect">
          <a:avLst/>
        </a:prstGeom>
        <a:noFill/>
        <a:ln>
          <a:noFill/>
        </a:ln>
        <a:effectLst/>
      </dgm:spPr>
      <dgm:t>
        <a:bodyPr/>
        <a:lstStyle/>
        <a:p>
          <a:r>
            <a:rPr lang="vi-VN" sz="1700" dirty="0">
              <a:solidFill>
                <a:sysClr val="windowText" lastClr="000000">
                  <a:hueOff val="0"/>
                  <a:satOff val="0"/>
                  <a:lumOff val="0"/>
                  <a:alphaOff val="0"/>
                </a:sysClr>
              </a:solidFill>
              <a:effectLst/>
              <a:latin typeface="Arial" panose="020B0604020202020204" pitchFamily="34" charset="0"/>
              <a:ea typeface="+mn-ea"/>
              <a:cs typeface="+mn-cs"/>
            </a:rPr>
            <a:t>Mẹ </a:t>
          </a:r>
          <a:r>
            <a:rPr lang="en-US" sz="1700" dirty="0">
              <a:solidFill>
                <a:sysClr val="windowText" lastClr="000000">
                  <a:hueOff val="0"/>
                  <a:satOff val="0"/>
                  <a:lumOff val="0"/>
                  <a:alphaOff val="0"/>
                </a:sysClr>
              </a:solidFill>
              <a:effectLst/>
              <a:latin typeface="Arial" panose="020B0604020202020204"/>
              <a:ea typeface="+mn-ea"/>
              <a:cs typeface="+mn-cs"/>
            </a:rPr>
            <a:t>THA </a:t>
          </a:r>
          <a:r>
            <a:rPr lang="vi-VN" sz="1700" dirty="0">
              <a:solidFill>
                <a:sysClr val="windowText" lastClr="000000">
                  <a:hueOff val="0"/>
                  <a:satOff val="0"/>
                  <a:lumOff val="0"/>
                  <a:alphaOff val="0"/>
                </a:sysClr>
              </a:solidFill>
              <a:effectLst/>
              <a:latin typeface="Arial" panose="020B0604020202020204" pitchFamily="34" charset="0"/>
              <a:ea typeface="+mn-ea"/>
              <a:cs typeface="+mn-cs"/>
            </a:rPr>
            <a:t>thai nghén: 1,85 lần</a:t>
          </a:r>
          <a:endParaRPr lang="en-US" sz="1700" dirty="0">
            <a:solidFill>
              <a:sysClr val="windowText" lastClr="000000">
                <a:hueOff val="0"/>
                <a:satOff val="0"/>
                <a:lumOff val="0"/>
                <a:alphaOff val="0"/>
              </a:sysClr>
            </a:solidFill>
            <a:latin typeface="Arial" panose="020B0604020202020204"/>
            <a:ea typeface="+mn-ea"/>
            <a:cs typeface="+mn-cs"/>
          </a:endParaRPr>
        </a:p>
      </dgm:t>
    </dgm:pt>
    <dgm:pt modelId="{9B7C90CA-16D7-4927-B34E-CB30F86C8773}" type="parTrans" cxnId="{F7A5B97C-6E69-4710-9878-F49D79F7C03C}">
      <dgm:prSet/>
      <dgm:spPr/>
      <dgm:t>
        <a:bodyPr/>
        <a:lstStyle/>
        <a:p>
          <a:endParaRPr lang="en-US"/>
        </a:p>
      </dgm:t>
    </dgm:pt>
    <dgm:pt modelId="{E9C63649-E1CC-4643-9744-C7AA2296FC8A}" type="sibTrans" cxnId="{F7A5B97C-6E69-4710-9878-F49D79F7C03C}">
      <dgm:prSet/>
      <dgm:spPr/>
      <dgm:t>
        <a:bodyPr/>
        <a:lstStyle/>
        <a:p>
          <a:endParaRPr lang="en-US"/>
        </a:p>
      </dgm:t>
    </dgm:pt>
    <dgm:pt modelId="{801C1C3D-C57F-426F-85F9-6703E13089B6}">
      <dgm:prSet phldrT="[Text]" custT="1"/>
      <dgm:spPr>
        <a:xfrm>
          <a:off x="4043011" y="1129453"/>
          <a:ext cx="2729487" cy="2392556"/>
        </a:xfrm>
        <a:prstGeom prst="rect">
          <a:avLst/>
        </a:prstGeom>
        <a:noFill/>
        <a:ln>
          <a:noFill/>
        </a:ln>
        <a:effectLst/>
      </dgm:spPr>
      <dgm:t>
        <a:bodyPr/>
        <a:lstStyle/>
        <a:p>
          <a:r>
            <a:rPr lang="vi-VN" sz="1700">
              <a:solidFill>
                <a:sysClr val="windowText" lastClr="000000">
                  <a:hueOff val="0"/>
                  <a:satOff val="0"/>
                  <a:lumOff val="0"/>
                  <a:alphaOff val="0"/>
                </a:sysClr>
              </a:solidFill>
              <a:effectLst/>
              <a:latin typeface="Arial" panose="020B0604020202020204" pitchFamily="34" charset="0"/>
              <a:ea typeface="+mn-ea"/>
              <a:cs typeface="+mn-cs"/>
            </a:rPr>
            <a:t>MLT gấp 1,71 lần</a:t>
          </a:r>
          <a:endParaRPr lang="en-US" sz="1700">
            <a:solidFill>
              <a:sysClr val="windowText" lastClr="000000">
                <a:hueOff val="0"/>
                <a:satOff val="0"/>
                <a:lumOff val="0"/>
                <a:alphaOff val="0"/>
              </a:sysClr>
            </a:solidFill>
            <a:latin typeface="Arial" panose="020B0604020202020204"/>
            <a:ea typeface="+mn-ea"/>
            <a:cs typeface="+mn-cs"/>
          </a:endParaRPr>
        </a:p>
      </dgm:t>
    </dgm:pt>
    <dgm:pt modelId="{7F01683D-0CA0-4D48-92AD-4F09F00E774B}" type="parTrans" cxnId="{DA02989C-2A6B-4414-9220-F191B1E0E565}">
      <dgm:prSet/>
      <dgm:spPr/>
      <dgm:t>
        <a:bodyPr/>
        <a:lstStyle/>
        <a:p>
          <a:endParaRPr lang="en-US"/>
        </a:p>
      </dgm:t>
    </dgm:pt>
    <dgm:pt modelId="{CFCC225E-1372-48C2-85E8-A66305B93F8F}" type="sibTrans" cxnId="{DA02989C-2A6B-4414-9220-F191B1E0E565}">
      <dgm:prSet/>
      <dgm:spPr/>
      <dgm:t>
        <a:bodyPr/>
        <a:lstStyle/>
        <a:p>
          <a:endParaRPr lang="en-US"/>
        </a:p>
      </dgm:t>
    </dgm:pt>
    <dgm:pt modelId="{6CCEAFE0-10B4-4949-8D8C-6BAF1B285903}">
      <dgm:prSet custT="1"/>
      <dgm:spPr>
        <a:xfrm>
          <a:off x="7384437" y="302614"/>
          <a:ext cx="2729487" cy="2392556"/>
        </a:xfrm>
        <a:prstGeom prst="rect">
          <a:avLst/>
        </a:prstGeom>
        <a:noFill/>
        <a:ln>
          <a:noFill/>
        </a:ln>
        <a:effectLst/>
      </dgm:spPr>
      <dgm:t>
        <a:bodyPr/>
        <a:lstStyle/>
        <a:p>
          <a:pPr marL="0" marR="0" indent="0" defTabSz="755650" eaLnBrk="1" fontAlgn="auto" latinLnBrk="0" hangingPunct="1">
            <a:lnSpc>
              <a:spcPct val="90000"/>
            </a:lnSpc>
            <a:spcBef>
              <a:spcPct val="0"/>
            </a:spcBef>
            <a:spcAft>
              <a:spcPct val="35000"/>
            </a:spcAft>
            <a:buClrTx/>
            <a:buSzTx/>
            <a:buFontTx/>
            <a:buNone/>
            <a:tabLst/>
            <a:defRPr/>
          </a:pPr>
          <a:r>
            <a:rPr lang="vi-VN" sz="1700">
              <a:solidFill>
                <a:srgbClr val="FF0000"/>
              </a:solidFill>
              <a:effectLst/>
              <a:latin typeface="Arial" panose="020B0604020202020204" pitchFamily="34" charset="0"/>
              <a:ea typeface="+mn-ea"/>
              <a:cs typeface="+mn-cs"/>
            </a:rPr>
            <a:t>Shinohara</a:t>
          </a:r>
          <a:r>
            <a:rPr lang="en-US" sz="1700">
              <a:solidFill>
                <a:srgbClr val="FF0000"/>
              </a:solidFill>
              <a:effectLst/>
              <a:latin typeface="Arial" panose="020B0604020202020204"/>
              <a:ea typeface="+mn-ea"/>
              <a:cs typeface="+mn-cs"/>
            </a:rPr>
            <a:t> </a:t>
          </a:r>
          <a:r>
            <a:rPr lang="vi-VN" sz="1700">
              <a:solidFill>
                <a:srgbClr val="FF0000"/>
              </a:solidFill>
              <a:effectLst/>
              <a:latin typeface="Arial" panose="020B0604020202020204" pitchFamily="34" charset="0"/>
              <a:ea typeface="+mn-ea"/>
              <a:cs typeface="+mn-cs"/>
            </a:rPr>
            <a:t>(2020)</a:t>
          </a:r>
        </a:p>
      </dgm:t>
    </dgm:pt>
    <dgm:pt modelId="{607C7D9E-A521-4435-BE89-9B708F127106}" type="parTrans" cxnId="{1E9F537F-0B8B-4891-80D7-9E39F8576B31}">
      <dgm:prSet/>
      <dgm:spPr/>
      <dgm:t>
        <a:bodyPr/>
        <a:lstStyle/>
        <a:p>
          <a:endParaRPr lang="en-US"/>
        </a:p>
      </dgm:t>
    </dgm:pt>
    <dgm:pt modelId="{35D2EB58-B8B4-4A33-83D5-F7FFB6E53B82}" type="sibTrans" cxnId="{1E9F537F-0B8B-4891-80D7-9E39F8576B31}">
      <dgm:prSet/>
      <dgm:spPr/>
      <dgm:t>
        <a:bodyPr/>
        <a:lstStyle/>
        <a:p>
          <a:endParaRPr lang="en-US"/>
        </a:p>
      </dgm:t>
    </dgm:pt>
    <dgm:pt modelId="{B871B611-D162-4E49-A264-C08719DBDB19}">
      <dgm:prSet custT="1"/>
      <dgm:spPr>
        <a:xfrm>
          <a:off x="7384437" y="302614"/>
          <a:ext cx="2729487" cy="2392556"/>
        </a:xfrm>
        <a:prstGeom prst="rect">
          <a:avLst/>
        </a:prstGeom>
        <a:noFill/>
        <a:ln>
          <a:no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a:solidFill>
                <a:sysClr val="windowText" lastClr="000000">
                  <a:hueOff val="0"/>
                  <a:satOff val="0"/>
                  <a:lumOff val="0"/>
                  <a:alphaOff val="0"/>
                </a:sysClr>
              </a:solidFill>
              <a:effectLst/>
              <a:latin typeface="Arial" panose="020B0604020202020204"/>
              <a:ea typeface="+mn-ea"/>
              <a:cs typeface="+mn-cs"/>
            </a:rPr>
            <a:t> NC </a:t>
          </a:r>
          <a:r>
            <a:rPr lang="vi-VN" sz="1700">
              <a:solidFill>
                <a:sysClr val="windowText" lastClr="000000">
                  <a:hueOff val="0"/>
                  <a:satOff val="0"/>
                  <a:lumOff val="0"/>
                  <a:alphaOff val="0"/>
                </a:sysClr>
              </a:solidFill>
              <a:effectLst/>
              <a:latin typeface="Arial" panose="020B0604020202020204" pitchFamily="34" charset="0"/>
              <a:ea typeface="+mn-ea"/>
              <a:cs typeface="+mn-cs"/>
            </a:rPr>
            <a:t>464 bà mẹ </a:t>
          </a:r>
          <a:r>
            <a:rPr lang="en-US" sz="1700">
              <a:solidFill>
                <a:sysClr val="windowText" lastClr="000000">
                  <a:hueOff val="0"/>
                  <a:satOff val="0"/>
                  <a:lumOff val="0"/>
                  <a:alphaOff val="0"/>
                </a:sysClr>
              </a:solidFill>
              <a:effectLst/>
              <a:latin typeface="Arial" panose="020B0604020202020204"/>
              <a:ea typeface="+mn-ea"/>
              <a:cs typeface="+mn-cs"/>
            </a:rPr>
            <a:t>MLT </a:t>
          </a:r>
          <a:r>
            <a:rPr lang="vi-VN" sz="1700">
              <a:solidFill>
                <a:sysClr val="windowText" lastClr="000000">
                  <a:hueOff val="0"/>
                  <a:satOff val="0"/>
                  <a:lumOff val="0"/>
                  <a:alphaOff val="0"/>
                </a:sysClr>
              </a:solidFill>
              <a:effectLst/>
              <a:latin typeface="Arial" panose="020B0604020202020204" pitchFamily="34" charset="0"/>
              <a:ea typeface="+mn-ea"/>
              <a:cs typeface="+mn-cs"/>
            </a:rPr>
            <a:t>tự chọn: 9,9% bà mẹ có trẻ sinh ra mắc CTNTQ  (38,4% bà mẹ không có CD trước mổ).</a:t>
          </a:r>
          <a:endParaRPr lang="en-US" sz="1700">
            <a:solidFill>
              <a:sysClr val="windowText" lastClr="000000">
                <a:hueOff val="0"/>
                <a:satOff val="0"/>
                <a:lumOff val="0"/>
                <a:alphaOff val="0"/>
              </a:sysClr>
            </a:solidFill>
            <a:effectLst/>
            <a:latin typeface="Arial" panose="020B0604020202020204"/>
            <a:ea typeface="+mn-ea"/>
            <a:cs typeface="+mn-cs"/>
          </a:endParaRPr>
        </a:p>
      </dgm:t>
    </dgm:pt>
    <dgm:pt modelId="{4E69F813-1657-48B6-8AF9-C305D205211F}" type="sibTrans" cxnId="{44198B02-8DE0-4C9F-8B5C-F7551DCB3FF2}">
      <dgm:prSet/>
      <dgm:spPr/>
      <dgm:t>
        <a:bodyPr/>
        <a:lstStyle/>
        <a:p>
          <a:endParaRPr lang="en-US"/>
        </a:p>
      </dgm:t>
    </dgm:pt>
    <dgm:pt modelId="{249A6DD7-5C7A-4BFD-8A07-DDD086A3C34A}" type="parTrans" cxnId="{44198B02-8DE0-4C9F-8B5C-F7551DCB3FF2}">
      <dgm:prSet/>
      <dgm:spPr/>
      <dgm:t>
        <a:bodyPr/>
        <a:lstStyle/>
        <a:p>
          <a:endParaRPr lang="en-US"/>
        </a:p>
      </dgm:t>
    </dgm:pt>
    <dgm:pt modelId="{DCD205A8-6060-4BBE-B84D-D35928B9894D}">
      <dgm:prSet custT="1"/>
      <dgm:spPr>
        <a:xfrm>
          <a:off x="7384437" y="302614"/>
          <a:ext cx="2729487" cy="2392556"/>
        </a:xfrm>
        <a:prstGeom prst="rect">
          <a:avLst/>
        </a:prstGeom>
        <a:noFill/>
        <a:ln>
          <a:no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700">
              <a:solidFill>
                <a:sysClr val="windowText" lastClr="000000">
                  <a:hueOff val="0"/>
                  <a:satOff val="0"/>
                  <a:lumOff val="0"/>
                  <a:alphaOff val="0"/>
                </a:sysClr>
              </a:solidFill>
              <a:effectLst/>
              <a:latin typeface="Arial" panose="020B0604020202020204" pitchFamily="34" charset="0"/>
              <a:ea typeface="+mn-ea"/>
              <a:cs typeface="+mn-cs"/>
            </a:rPr>
            <a:t> Sự vắng mặt của cơn co tử cung làm tăng nguy cơ CTNTQ ở TSS gấp 2,04 lần</a:t>
          </a:r>
          <a:endParaRPr lang="en-US" sz="1700">
            <a:solidFill>
              <a:sysClr val="windowText" lastClr="000000">
                <a:hueOff val="0"/>
                <a:satOff val="0"/>
                <a:lumOff val="0"/>
                <a:alphaOff val="0"/>
              </a:sysClr>
            </a:solidFill>
            <a:effectLst/>
            <a:latin typeface="Arial" panose="020B0604020202020204"/>
            <a:ea typeface="+mn-ea"/>
            <a:cs typeface="+mn-cs"/>
          </a:endParaRPr>
        </a:p>
      </dgm:t>
    </dgm:pt>
    <dgm:pt modelId="{5E391670-AF7A-4220-979E-A680242A27DA}" type="parTrans" cxnId="{C71DF487-B523-404E-9532-870E65006665}">
      <dgm:prSet/>
      <dgm:spPr/>
      <dgm:t>
        <a:bodyPr/>
        <a:lstStyle/>
        <a:p>
          <a:endParaRPr lang="en-US"/>
        </a:p>
      </dgm:t>
    </dgm:pt>
    <dgm:pt modelId="{BCEB4C79-DA36-4A42-8725-EB400EC80935}" type="sibTrans" cxnId="{C71DF487-B523-404E-9532-870E65006665}">
      <dgm:prSet/>
      <dgm:spPr/>
      <dgm:t>
        <a:bodyPr/>
        <a:lstStyle/>
        <a:p>
          <a:endParaRPr lang="en-US"/>
        </a:p>
      </dgm:t>
    </dgm:pt>
    <dgm:pt modelId="{9BFCF2A2-B5B2-4199-8C50-EB61B75495B5}">
      <dgm:prSet phldrT="[Text]" custT="1"/>
      <dgm:spPr>
        <a:xfrm>
          <a:off x="4043011" y="1129453"/>
          <a:ext cx="2729487" cy="2392556"/>
        </a:xfrm>
        <a:prstGeom prst="rect">
          <a:avLst/>
        </a:prstGeom>
        <a:noFill/>
        <a:ln>
          <a:noFill/>
        </a:ln>
        <a:effectLst/>
      </dgm:spPr>
      <dgm:t>
        <a:bodyPr/>
        <a:lstStyle/>
        <a:p>
          <a:r>
            <a:rPr lang="vi-VN" sz="1700">
              <a:solidFill>
                <a:sysClr val="windowText" lastClr="000000">
                  <a:hueOff val="0"/>
                  <a:satOff val="0"/>
                  <a:lumOff val="0"/>
                  <a:alphaOff val="0"/>
                </a:sysClr>
              </a:solidFill>
              <a:effectLst/>
              <a:latin typeface="Arial" panose="020B0604020202020204" pitchFamily="34" charset="0"/>
              <a:ea typeface="+mn-ea"/>
              <a:cs typeface="+mn-cs"/>
            </a:rPr>
            <a:t>Sinh non gấp 3,4 lần</a:t>
          </a:r>
          <a:endParaRPr lang="en-US" sz="1700">
            <a:solidFill>
              <a:sysClr val="windowText" lastClr="000000">
                <a:hueOff val="0"/>
                <a:satOff val="0"/>
                <a:lumOff val="0"/>
                <a:alphaOff val="0"/>
              </a:sysClr>
            </a:solidFill>
            <a:latin typeface="Arial" panose="020B0604020202020204"/>
            <a:ea typeface="+mn-ea"/>
            <a:cs typeface="+mn-cs"/>
          </a:endParaRPr>
        </a:p>
      </dgm:t>
    </dgm:pt>
    <dgm:pt modelId="{2E86D0C7-A6CD-488F-939B-02F7D670130D}" type="parTrans" cxnId="{BCBC9E4D-25E4-49D7-8D89-D2B5C5B865E5}">
      <dgm:prSet/>
      <dgm:spPr/>
      <dgm:t>
        <a:bodyPr/>
        <a:lstStyle/>
        <a:p>
          <a:endParaRPr lang="en-US"/>
        </a:p>
      </dgm:t>
    </dgm:pt>
    <dgm:pt modelId="{B4E616B5-CEC0-4EB9-97CA-70E5C24CDC0A}" type="sibTrans" cxnId="{BCBC9E4D-25E4-49D7-8D89-D2B5C5B865E5}">
      <dgm:prSet/>
      <dgm:spPr/>
      <dgm:t>
        <a:bodyPr/>
        <a:lstStyle/>
        <a:p>
          <a:endParaRPr lang="en-US"/>
        </a:p>
      </dgm:t>
    </dgm:pt>
    <dgm:pt modelId="{4F79EA73-8A91-44ED-A60C-0BD39CEA265F}">
      <dgm:prSet phldrT="[Text]" custT="1"/>
      <dgm:spPr>
        <a:xfrm>
          <a:off x="4043011" y="1129453"/>
          <a:ext cx="2729487" cy="2392556"/>
        </a:xfrm>
        <a:prstGeom prst="rect">
          <a:avLst/>
        </a:prstGeom>
        <a:noFill/>
        <a:ln>
          <a:noFill/>
        </a:ln>
        <a:effectLst/>
      </dgm:spPr>
      <dgm:t>
        <a:bodyPr/>
        <a:lstStyle/>
        <a:p>
          <a:r>
            <a:rPr lang="vi-VN" sz="1700">
              <a:solidFill>
                <a:sysClr val="windowText" lastClr="000000">
                  <a:hueOff val="0"/>
                  <a:satOff val="0"/>
                  <a:lumOff val="0"/>
                  <a:alphaOff val="0"/>
                </a:sysClr>
              </a:solidFill>
              <a:effectLst/>
              <a:latin typeface="Arial" panose="020B0604020202020204" pitchFamily="34" charset="0"/>
              <a:ea typeface="+mn-ea"/>
              <a:cs typeface="+mn-cs"/>
            </a:rPr>
            <a:t>Trẻ sinh đôi có nguy cơ gấp 1,37</a:t>
          </a:r>
          <a:endParaRPr lang="en-US" sz="1700">
            <a:solidFill>
              <a:sysClr val="windowText" lastClr="000000">
                <a:hueOff val="0"/>
                <a:satOff val="0"/>
                <a:lumOff val="0"/>
                <a:alphaOff val="0"/>
              </a:sysClr>
            </a:solidFill>
            <a:latin typeface="Arial" panose="020B0604020202020204"/>
            <a:ea typeface="+mn-ea"/>
            <a:cs typeface="+mn-cs"/>
          </a:endParaRPr>
        </a:p>
      </dgm:t>
    </dgm:pt>
    <dgm:pt modelId="{359D219E-8893-4751-B6C2-DF78D068B4C8}" type="parTrans" cxnId="{C07FEF2A-225D-41A8-AE14-A4B79F603A15}">
      <dgm:prSet/>
      <dgm:spPr/>
      <dgm:t>
        <a:bodyPr/>
        <a:lstStyle/>
        <a:p>
          <a:endParaRPr lang="en-US"/>
        </a:p>
      </dgm:t>
    </dgm:pt>
    <dgm:pt modelId="{FEFA45BB-88A9-45B8-9DD5-526B0D301019}" type="sibTrans" cxnId="{C07FEF2A-225D-41A8-AE14-A4B79F603A15}">
      <dgm:prSet/>
      <dgm:spPr/>
      <dgm:t>
        <a:bodyPr/>
        <a:lstStyle/>
        <a:p>
          <a:endParaRPr lang="en-US"/>
        </a:p>
      </dgm:t>
    </dgm:pt>
    <dgm:pt modelId="{646CAEE5-DA00-4AD7-9FB5-C1802706F52B}">
      <dgm:prSet phldrT="[Text]" custT="1"/>
      <dgm:spPr>
        <a:xfrm>
          <a:off x="4043011" y="1129453"/>
          <a:ext cx="2729487" cy="2392556"/>
        </a:xfrm>
        <a:prstGeom prst="rect">
          <a:avLst/>
        </a:prstGeom>
        <a:noFill/>
        <a:ln>
          <a:noFill/>
        </a:ln>
        <a:effectLst/>
      </dgm:spPr>
      <dgm:t>
        <a:bodyPr/>
        <a:lstStyle/>
        <a:p>
          <a:r>
            <a:rPr lang="vi-VN" sz="1700">
              <a:solidFill>
                <a:sysClr val="windowText" lastClr="000000">
                  <a:hueOff val="0"/>
                  <a:satOff val="0"/>
                  <a:lumOff val="0"/>
                  <a:alphaOff val="0"/>
                </a:sysClr>
              </a:solidFill>
              <a:effectLst/>
              <a:latin typeface="Arial" panose="020B0604020202020204" pitchFamily="34" charset="0"/>
              <a:ea typeface="+mn-ea"/>
              <a:cs typeface="+mn-cs"/>
            </a:rPr>
            <a:t>Tuổi mẹ ≥30, mẹ sinh nhiều lần</a:t>
          </a:r>
          <a:endParaRPr lang="en-US" sz="1700">
            <a:solidFill>
              <a:sysClr val="windowText" lastClr="000000">
                <a:hueOff val="0"/>
                <a:satOff val="0"/>
                <a:lumOff val="0"/>
                <a:alphaOff val="0"/>
              </a:sysClr>
            </a:solidFill>
            <a:latin typeface="Arial" panose="020B0604020202020204"/>
            <a:ea typeface="+mn-ea"/>
            <a:cs typeface="+mn-cs"/>
          </a:endParaRPr>
        </a:p>
      </dgm:t>
    </dgm:pt>
    <dgm:pt modelId="{66106D63-120D-4844-A8AA-74C704526B9E}" type="parTrans" cxnId="{0915BBC6-DA39-4548-B61A-8AEBD6DEC458}">
      <dgm:prSet/>
      <dgm:spPr/>
      <dgm:t>
        <a:bodyPr/>
        <a:lstStyle/>
        <a:p>
          <a:endParaRPr lang="en-US"/>
        </a:p>
      </dgm:t>
    </dgm:pt>
    <dgm:pt modelId="{3EE4DFDD-BF30-4482-8AF1-85DC7581F530}" type="sibTrans" cxnId="{0915BBC6-DA39-4548-B61A-8AEBD6DEC458}">
      <dgm:prSet/>
      <dgm:spPr/>
      <dgm:t>
        <a:bodyPr/>
        <a:lstStyle/>
        <a:p>
          <a:endParaRPr lang="en-US"/>
        </a:p>
      </dgm:t>
    </dgm:pt>
    <dgm:pt modelId="{99F9D45D-A558-4DAD-8F33-91C3A4CF76D1}" type="pres">
      <dgm:prSet presAssocID="{5132E26E-6BBD-4184-BF5C-115FB4260CBA}" presName="rootnode" presStyleCnt="0">
        <dgm:presLayoutVars>
          <dgm:chMax/>
          <dgm:chPref/>
          <dgm:dir/>
          <dgm:animLvl val="lvl"/>
        </dgm:presLayoutVars>
      </dgm:prSet>
      <dgm:spPr/>
      <dgm:t>
        <a:bodyPr/>
        <a:lstStyle/>
        <a:p>
          <a:endParaRPr lang="en-US"/>
        </a:p>
      </dgm:t>
    </dgm:pt>
    <dgm:pt modelId="{174732EC-8463-4E22-AC0E-B3777613F95E}" type="pres">
      <dgm:prSet presAssocID="{E0FA7901-8BEC-494A-BCD8-BE97D7625B25}" presName="composite" presStyleCnt="0"/>
      <dgm:spPr/>
    </dgm:pt>
    <dgm:pt modelId="{88072F0B-03BE-4769-B562-F66490077399}" type="pres">
      <dgm:prSet presAssocID="{E0FA7901-8BEC-494A-BCD8-BE97D7625B25}" presName="LShape" presStyleLbl="alignNode1" presStyleIdx="0" presStyleCnt="5"/>
      <dgm:spPr>
        <a:xfrm rot="5400000">
          <a:off x="1004876" y="1052965"/>
          <a:ext cx="1816935" cy="3023339"/>
        </a:xfrm>
        <a:prstGeom prst="corner">
          <a:avLst>
            <a:gd name="adj1" fmla="val 16120"/>
            <a:gd name="adj2" fmla="val 161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FBE20812-E8E9-4B97-BDBF-EA9706F355A9}" type="pres">
      <dgm:prSet presAssocID="{E0FA7901-8BEC-494A-BCD8-BE97D7625B25}" presName="ParentText" presStyleLbl="revTx" presStyleIdx="0" presStyleCnt="3">
        <dgm:presLayoutVars>
          <dgm:chMax val="0"/>
          <dgm:chPref val="0"/>
          <dgm:bulletEnabled val="1"/>
        </dgm:presLayoutVars>
      </dgm:prSet>
      <dgm:spPr/>
      <dgm:t>
        <a:bodyPr/>
        <a:lstStyle/>
        <a:p>
          <a:endParaRPr lang="en-US"/>
        </a:p>
      </dgm:t>
    </dgm:pt>
    <dgm:pt modelId="{F42E295F-730E-4895-8D4D-018208E0F8E9}" type="pres">
      <dgm:prSet presAssocID="{E0FA7901-8BEC-494A-BCD8-BE97D7625B25}" presName="Triangle" presStyleLbl="alignNode1" presStyleIdx="1" presStyleCnt="5"/>
      <dgm:spPr>
        <a:xfrm>
          <a:off x="2916075" y="830384"/>
          <a:ext cx="514997" cy="514997"/>
        </a:xfrm>
        <a:prstGeom prst="triangle">
          <a:avLst>
            <a:gd name="adj" fmla="val 100000"/>
          </a:avLst>
        </a:prstGeom>
        <a:solidFill>
          <a:srgbClr val="FFC000">
            <a:hueOff val="2598923"/>
            <a:satOff val="-11992"/>
            <a:lumOff val="441"/>
            <a:alphaOff val="0"/>
          </a:srgbClr>
        </a:solidFill>
        <a:ln w="12700" cap="flat" cmpd="sng" algn="ctr">
          <a:solidFill>
            <a:srgbClr val="FFC000">
              <a:hueOff val="2598923"/>
              <a:satOff val="-11992"/>
              <a:lumOff val="441"/>
              <a:alphaOff val="0"/>
            </a:srgbClr>
          </a:solidFill>
          <a:prstDash val="solid"/>
          <a:miter lim="800000"/>
        </a:ln>
        <a:effectLst/>
      </dgm:spPr>
    </dgm:pt>
    <dgm:pt modelId="{43B0B494-2A87-4CFA-9974-BEC68ECB8520}" type="pres">
      <dgm:prSet presAssocID="{C70FDFFF-0104-499F-B5E6-ACE3D57E87B3}" presName="sibTrans" presStyleCnt="0"/>
      <dgm:spPr/>
    </dgm:pt>
    <dgm:pt modelId="{09183DC3-49E2-4E07-B22D-9FD21520C287}" type="pres">
      <dgm:prSet presAssocID="{C70FDFFF-0104-499F-B5E6-ACE3D57E87B3}" presName="space" presStyleCnt="0"/>
      <dgm:spPr/>
    </dgm:pt>
    <dgm:pt modelId="{9D3E0352-A1A4-4F31-83A9-A40318E5D514}" type="pres">
      <dgm:prSet presAssocID="{266B3B72-F412-4F55-97FA-A62BB5ACF08A}" presName="composite" presStyleCnt="0"/>
      <dgm:spPr/>
    </dgm:pt>
    <dgm:pt modelId="{8151AF3D-7B1B-40AC-AA7E-028989E8D8C0}" type="pres">
      <dgm:prSet presAssocID="{266B3B72-F412-4F55-97FA-A62BB5ACF08A}" presName="LShape" presStyleLbl="alignNode1" presStyleIdx="2" presStyleCnt="5" custLinFactNeighborX="-5709" custLinFactNeighborY="788"/>
      <dgm:spPr>
        <a:xfrm rot="5400000">
          <a:off x="4346303" y="226126"/>
          <a:ext cx="1816935" cy="3023339"/>
        </a:xfrm>
        <a:prstGeom prst="corner">
          <a:avLst>
            <a:gd name="adj1" fmla="val 16120"/>
            <a:gd name="adj2" fmla="val 16110"/>
          </a:avLst>
        </a:prstGeom>
        <a:solidFill>
          <a:srgbClr val="FFC000">
            <a:hueOff val="5197846"/>
            <a:satOff val="-23984"/>
            <a:lumOff val="883"/>
            <a:alphaOff val="0"/>
          </a:srgbClr>
        </a:solidFill>
        <a:ln w="12700" cap="flat" cmpd="sng" algn="ctr">
          <a:solidFill>
            <a:srgbClr val="FFC000">
              <a:hueOff val="5197846"/>
              <a:satOff val="-23984"/>
              <a:lumOff val="883"/>
              <a:alphaOff val="0"/>
            </a:srgbClr>
          </a:solidFill>
          <a:prstDash val="solid"/>
          <a:miter lim="800000"/>
        </a:ln>
        <a:effectLst/>
      </dgm:spPr>
    </dgm:pt>
    <dgm:pt modelId="{DBA1A754-2550-45B9-8262-93BB019C4B31}" type="pres">
      <dgm:prSet presAssocID="{266B3B72-F412-4F55-97FA-A62BB5ACF08A}" presName="ParentText" presStyleLbl="revTx" presStyleIdx="1" presStyleCnt="3">
        <dgm:presLayoutVars>
          <dgm:chMax val="0"/>
          <dgm:chPref val="0"/>
          <dgm:bulletEnabled val="1"/>
        </dgm:presLayoutVars>
      </dgm:prSet>
      <dgm:spPr/>
      <dgm:t>
        <a:bodyPr/>
        <a:lstStyle/>
        <a:p>
          <a:endParaRPr lang="en-US"/>
        </a:p>
      </dgm:t>
    </dgm:pt>
    <dgm:pt modelId="{68738C87-22F5-4410-B340-AA3159E3FB05}" type="pres">
      <dgm:prSet presAssocID="{266B3B72-F412-4F55-97FA-A62BB5ACF08A}" presName="Triangle" presStyleLbl="alignNode1" presStyleIdx="3" presStyleCnt="5"/>
      <dgm:spPr>
        <a:xfrm>
          <a:off x="6257501" y="3544"/>
          <a:ext cx="514997" cy="514997"/>
        </a:xfrm>
        <a:prstGeom prst="triangle">
          <a:avLst>
            <a:gd name="adj" fmla="val 100000"/>
          </a:avLst>
        </a:prstGeom>
        <a:solidFill>
          <a:srgbClr val="FFC000">
            <a:hueOff val="7796769"/>
            <a:satOff val="-35976"/>
            <a:lumOff val="1324"/>
            <a:alphaOff val="0"/>
          </a:srgbClr>
        </a:solidFill>
        <a:ln w="12700" cap="flat" cmpd="sng" algn="ctr">
          <a:solidFill>
            <a:srgbClr val="FFC000">
              <a:hueOff val="7796769"/>
              <a:satOff val="-35976"/>
              <a:lumOff val="1324"/>
              <a:alphaOff val="0"/>
            </a:srgbClr>
          </a:solidFill>
          <a:prstDash val="solid"/>
          <a:miter lim="800000"/>
        </a:ln>
        <a:effectLst/>
      </dgm:spPr>
    </dgm:pt>
    <dgm:pt modelId="{D5C777C8-5DF8-42B3-9459-C41B830736F4}" type="pres">
      <dgm:prSet presAssocID="{D8BC2F56-5567-482C-9493-538ECD277C60}" presName="sibTrans" presStyleCnt="0"/>
      <dgm:spPr/>
    </dgm:pt>
    <dgm:pt modelId="{0B21F1F2-DC42-471F-AB7A-438474CE8696}" type="pres">
      <dgm:prSet presAssocID="{D8BC2F56-5567-482C-9493-538ECD277C60}" presName="space" presStyleCnt="0"/>
      <dgm:spPr/>
    </dgm:pt>
    <dgm:pt modelId="{F3125E00-72BE-4CFD-B111-F2E250BDB4B9}" type="pres">
      <dgm:prSet presAssocID="{6CCEAFE0-10B4-4949-8D8C-6BAF1B285903}" presName="composite" presStyleCnt="0"/>
      <dgm:spPr/>
    </dgm:pt>
    <dgm:pt modelId="{0FD550DD-F848-444B-AA2E-DDC9F8E5AE1A}" type="pres">
      <dgm:prSet presAssocID="{6CCEAFE0-10B4-4949-8D8C-6BAF1B285903}" presName="LShape" presStyleLbl="alignNode1" presStyleIdx="4" presStyleCnt="5"/>
      <dgm:spPr>
        <a:xfrm rot="5400000">
          <a:off x="7687729" y="-600712"/>
          <a:ext cx="1816935" cy="3023339"/>
        </a:xfrm>
        <a:prstGeom prst="corner">
          <a:avLst>
            <a:gd name="adj1" fmla="val 16120"/>
            <a:gd name="adj2" fmla="val 16110"/>
          </a:avLst>
        </a:prstGeom>
        <a:solidFill>
          <a:srgbClr val="FFC000">
            <a:hueOff val="10395692"/>
            <a:satOff val="-47968"/>
            <a:lumOff val="1765"/>
            <a:alphaOff val="0"/>
          </a:srgbClr>
        </a:solidFill>
        <a:ln w="12700" cap="flat" cmpd="sng" algn="ctr">
          <a:solidFill>
            <a:srgbClr val="FFC000">
              <a:hueOff val="10395692"/>
              <a:satOff val="-47968"/>
              <a:lumOff val="1765"/>
              <a:alphaOff val="0"/>
            </a:srgbClr>
          </a:solidFill>
          <a:prstDash val="solid"/>
          <a:miter lim="800000"/>
        </a:ln>
        <a:effectLst/>
      </dgm:spPr>
    </dgm:pt>
    <dgm:pt modelId="{5655E636-AE0C-4B12-BB80-50D86C6EB627}" type="pres">
      <dgm:prSet presAssocID="{6CCEAFE0-10B4-4949-8D8C-6BAF1B285903}" presName="ParentText" presStyleLbl="revTx" presStyleIdx="2" presStyleCnt="3">
        <dgm:presLayoutVars>
          <dgm:chMax val="0"/>
          <dgm:chPref val="0"/>
          <dgm:bulletEnabled val="1"/>
        </dgm:presLayoutVars>
      </dgm:prSet>
      <dgm:spPr/>
      <dgm:t>
        <a:bodyPr/>
        <a:lstStyle/>
        <a:p>
          <a:endParaRPr lang="en-US"/>
        </a:p>
      </dgm:t>
    </dgm:pt>
  </dgm:ptLst>
  <dgm:cxnLst>
    <dgm:cxn modelId="{AE9519F4-0C52-478D-BB70-98D29EBCEE09}" srcId="{E0FA7901-8BEC-494A-BCD8-BE97D7625B25}" destId="{98C8F49A-108B-4F14-BA25-8CF5377650E4}" srcOrd="0" destOrd="0" parTransId="{5A366FF9-D466-4F2B-93C7-B51A6C92B55C}" sibTransId="{21427D9A-90B0-49D2-A865-AF1746776E25}"/>
    <dgm:cxn modelId="{0EAB286E-204E-4613-AAC8-90CA5B9A4D8C}" type="presOf" srcId="{9BFCF2A2-B5B2-4199-8C50-EB61B75495B5}" destId="{DBA1A754-2550-45B9-8262-93BB019C4B31}" srcOrd="0" destOrd="3" presId="urn:microsoft.com/office/officeart/2009/3/layout/StepUpProcess"/>
    <dgm:cxn modelId="{528E2B08-F526-4E20-A5B6-0ED15CF7FFF6}" type="presOf" srcId="{DCD205A8-6060-4BBE-B84D-D35928B9894D}" destId="{5655E636-AE0C-4B12-BB80-50D86C6EB627}" srcOrd="0" destOrd="2" presId="urn:microsoft.com/office/officeart/2009/3/layout/StepUpProcess"/>
    <dgm:cxn modelId="{EAA29F83-4B59-4AA5-BE21-8D553968C5E1}" type="presOf" srcId="{6CCEAFE0-10B4-4949-8D8C-6BAF1B285903}" destId="{5655E636-AE0C-4B12-BB80-50D86C6EB627}" srcOrd="0" destOrd="0" presId="urn:microsoft.com/office/officeart/2009/3/layout/StepUpProcess"/>
    <dgm:cxn modelId="{0915BBC6-DA39-4548-B61A-8AEBD6DEC458}" srcId="{266B3B72-F412-4F55-97FA-A62BB5ACF08A}" destId="{646CAEE5-DA00-4AD7-9FB5-C1802706F52B}" srcOrd="4" destOrd="0" parTransId="{66106D63-120D-4844-A8AA-74C704526B9E}" sibTransId="{3EE4DFDD-BF30-4482-8AF1-85DC7581F530}"/>
    <dgm:cxn modelId="{45165C8C-CCB0-443D-A284-6750B03CDEF3}" type="presOf" srcId="{98C8F49A-108B-4F14-BA25-8CF5377650E4}" destId="{FBE20812-E8E9-4B97-BDBF-EA9706F355A9}" srcOrd="0" destOrd="1" presId="urn:microsoft.com/office/officeart/2009/3/layout/StepUpProcess"/>
    <dgm:cxn modelId="{DA02989C-2A6B-4414-9220-F191B1E0E565}" srcId="{266B3B72-F412-4F55-97FA-A62BB5ACF08A}" destId="{801C1C3D-C57F-426F-85F9-6703E13089B6}" srcOrd="1" destOrd="0" parTransId="{7F01683D-0CA0-4D48-92AD-4F09F00E774B}" sibTransId="{CFCC225E-1372-48C2-85E8-A66305B93F8F}"/>
    <dgm:cxn modelId="{950AB63F-5E11-4A5C-8636-454588EC8AD1}" srcId="{E0FA7901-8BEC-494A-BCD8-BE97D7625B25}" destId="{710AEBE4-5B49-42D1-9A8A-87F3FA9E61A8}" srcOrd="1" destOrd="0" parTransId="{B02AC363-7C93-488B-B0E5-79644D147321}" sibTransId="{EB92E8C2-7476-4CF3-A0BC-18E6F662BB68}"/>
    <dgm:cxn modelId="{9992C70F-0357-4A5C-9F56-B6645308AE35}" type="presOf" srcId="{B871B611-D162-4E49-A264-C08719DBDB19}" destId="{5655E636-AE0C-4B12-BB80-50D86C6EB627}" srcOrd="0" destOrd="1" presId="urn:microsoft.com/office/officeart/2009/3/layout/StepUpProcess"/>
    <dgm:cxn modelId="{96A131BE-ED3A-4CFB-8689-F56BE3DDEC51}" type="presOf" srcId="{710AEBE4-5B49-42D1-9A8A-87F3FA9E61A8}" destId="{FBE20812-E8E9-4B97-BDBF-EA9706F355A9}" srcOrd="0" destOrd="2" presId="urn:microsoft.com/office/officeart/2009/3/layout/StepUpProcess"/>
    <dgm:cxn modelId="{44198B02-8DE0-4C9F-8B5C-F7551DCB3FF2}" srcId="{6CCEAFE0-10B4-4949-8D8C-6BAF1B285903}" destId="{B871B611-D162-4E49-A264-C08719DBDB19}" srcOrd="0" destOrd="0" parTransId="{249A6DD7-5C7A-4BFD-8A07-DDD086A3C34A}" sibTransId="{4E69F813-1657-48B6-8AF9-C305D205211F}"/>
    <dgm:cxn modelId="{1E9F537F-0B8B-4891-80D7-9E39F8576B31}" srcId="{5132E26E-6BBD-4184-BF5C-115FB4260CBA}" destId="{6CCEAFE0-10B4-4949-8D8C-6BAF1B285903}" srcOrd="2" destOrd="0" parTransId="{607C7D9E-A521-4435-BE89-9B708F127106}" sibTransId="{35D2EB58-B8B4-4A33-83D5-F7FFB6E53B82}"/>
    <dgm:cxn modelId="{EE071D92-4015-4060-8465-C258C1D6BCA9}" srcId="{5132E26E-6BBD-4184-BF5C-115FB4260CBA}" destId="{266B3B72-F412-4F55-97FA-A62BB5ACF08A}" srcOrd="1" destOrd="0" parTransId="{5DB11CAC-E9BB-4B9B-B653-7C74AA594F6B}" sibTransId="{D8BC2F56-5567-482C-9493-538ECD277C60}"/>
    <dgm:cxn modelId="{C71DF487-B523-404E-9532-870E65006665}" srcId="{6CCEAFE0-10B4-4949-8D8C-6BAF1B285903}" destId="{DCD205A8-6060-4BBE-B84D-D35928B9894D}" srcOrd="1" destOrd="0" parTransId="{5E391670-AF7A-4220-979E-A680242A27DA}" sibTransId="{BCEB4C79-DA36-4A42-8725-EB400EC80935}"/>
    <dgm:cxn modelId="{1B048692-D91C-49E9-88D8-4C083C24041A}" srcId="{5132E26E-6BBD-4184-BF5C-115FB4260CBA}" destId="{E0FA7901-8BEC-494A-BCD8-BE97D7625B25}" srcOrd="0" destOrd="0" parTransId="{06E86E02-4BEF-4AFC-BF8C-FFCD3D1E239F}" sibTransId="{C70FDFFF-0104-499F-B5E6-ACE3D57E87B3}"/>
    <dgm:cxn modelId="{46D9A024-D6BA-45BC-BC86-68853ED3394C}" type="presOf" srcId="{4F79EA73-8A91-44ED-A60C-0BD39CEA265F}" destId="{DBA1A754-2550-45B9-8262-93BB019C4B31}" srcOrd="0" destOrd="4" presId="urn:microsoft.com/office/officeart/2009/3/layout/StepUpProcess"/>
    <dgm:cxn modelId="{F7A5B97C-6E69-4710-9878-F49D79F7C03C}" srcId="{266B3B72-F412-4F55-97FA-A62BB5ACF08A}" destId="{AE965793-6DA4-4DBE-9FF6-B377401EC15C}" srcOrd="0" destOrd="0" parTransId="{9B7C90CA-16D7-4927-B34E-CB30F86C8773}" sibTransId="{E9C63649-E1CC-4643-9744-C7AA2296FC8A}"/>
    <dgm:cxn modelId="{8A4CC13A-EFC1-4822-98DD-1193A61B5A7D}" type="presOf" srcId="{801C1C3D-C57F-426F-85F9-6703E13089B6}" destId="{DBA1A754-2550-45B9-8262-93BB019C4B31}" srcOrd="0" destOrd="2" presId="urn:microsoft.com/office/officeart/2009/3/layout/StepUpProcess"/>
    <dgm:cxn modelId="{3578520D-EEC2-41F3-89DB-91686D8B39C3}" type="presOf" srcId="{266B3B72-F412-4F55-97FA-A62BB5ACF08A}" destId="{DBA1A754-2550-45B9-8262-93BB019C4B31}" srcOrd="0" destOrd="0" presId="urn:microsoft.com/office/officeart/2009/3/layout/StepUpProcess"/>
    <dgm:cxn modelId="{E1ED240C-0AAF-4A2D-9CD8-E5E342A91679}" type="presOf" srcId="{AE965793-6DA4-4DBE-9FF6-B377401EC15C}" destId="{DBA1A754-2550-45B9-8262-93BB019C4B31}" srcOrd="0" destOrd="1" presId="urn:microsoft.com/office/officeart/2009/3/layout/StepUpProcess"/>
    <dgm:cxn modelId="{2CF0457D-E8D4-441A-A7C6-F26CE9E189D7}" type="presOf" srcId="{5132E26E-6BBD-4184-BF5C-115FB4260CBA}" destId="{99F9D45D-A558-4DAD-8F33-91C3A4CF76D1}" srcOrd="0" destOrd="0" presId="urn:microsoft.com/office/officeart/2009/3/layout/StepUpProcess"/>
    <dgm:cxn modelId="{9CCD88B1-D730-4CB3-A5CA-E7F2CC6873C6}" type="presOf" srcId="{E0FA7901-8BEC-494A-BCD8-BE97D7625B25}" destId="{FBE20812-E8E9-4B97-BDBF-EA9706F355A9}" srcOrd="0" destOrd="0" presId="urn:microsoft.com/office/officeart/2009/3/layout/StepUpProcess"/>
    <dgm:cxn modelId="{C07FEF2A-225D-41A8-AE14-A4B79F603A15}" srcId="{266B3B72-F412-4F55-97FA-A62BB5ACF08A}" destId="{4F79EA73-8A91-44ED-A60C-0BD39CEA265F}" srcOrd="3" destOrd="0" parTransId="{359D219E-8893-4751-B6C2-DF78D068B4C8}" sibTransId="{FEFA45BB-88A9-45B8-9DD5-526B0D301019}"/>
    <dgm:cxn modelId="{BCBC9E4D-25E4-49D7-8D89-D2B5C5B865E5}" srcId="{266B3B72-F412-4F55-97FA-A62BB5ACF08A}" destId="{9BFCF2A2-B5B2-4199-8C50-EB61B75495B5}" srcOrd="2" destOrd="0" parTransId="{2E86D0C7-A6CD-488F-939B-02F7D670130D}" sibTransId="{B4E616B5-CEC0-4EB9-97CA-70E5C24CDC0A}"/>
    <dgm:cxn modelId="{DD1596DC-0A71-4982-A289-9860A2997629}" type="presOf" srcId="{646CAEE5-DA00-4AD7-9FB5-C1802706F52B}" destId="{DBA1A754-2550-45B9-8262-93BB019C4B31}" srcOrd="0" destOrd="5" presId="urn:microsoft.com/office/officeart/2009/3/layout/StepUpProcess"/>
    <dgm:cxn modelId="{3AD1DD91-D4D0-4CFB-B983-A0A483CFE93A}" type="presParOf" srcId="{99F9D45D-A558-4DAD-8F33-91C3A4CF76D1}" destId="{174732EC-8463-4E22-AC0E-B3777613F95E}" srcOrd="0" destOrd="0" presId="urn:microsoft.com/office/officeart/2009/3/layout/StepUpProcess"/>
    <dgm:cxn modelId="{EC58E634-6C10-4E02-B890-177EBD9D83DF}" type="presParOf" srcId="{174732EC-8463-4E22-AC0E-B3777613F95E}" destId="{88072F0B-03BE-4769-B562-F66490077399}" srcOrd="0" destOrd="0" presId="urn:microsoft.com/office/officeart/2009/3/layout/StepUpProcess"/>
    <dgm:cxn modelId="{E71631C6-3843-4FBC-AEAB-C088370B2B22}" type="presParOf" srcId="{174732EC-8463-4E22-AC0E-B3777613F95E}" destId="{FBE20812-E8E9-4B97-BDBF-EA9706F355A9}" srcOrd="1" destOrd="0" presId="urn:microsoft.com/office/officeart/2009/3/layout/StepUpProcess"/>
    <dgm:cxn modelId="{82E876FA-F7F7-4AF7-90A1-58C15F9F0A2C}" type="presParOf" srcId="{174732EC-8463-4E22-AC0E-B3777613F95E}" destId="{F42E295F-730E-4895-8D4D-018208E0F8E9}" srcOrd="2" destOrd="0" presId="urn:microsoft.com/office/officeart/2009/3/layout/StepUpProcess"/>
    <dgm:cxn modelId="{70A3D31B-E63E-4EFD-9705-8DF6582B80E9}" type="presParOf" srcId="{99F9D45D-A558-4DAD-8F33-91C3A4CF76D1}" destId="{43B0B494-2A87-4CFA-9974-BEC68ECB8520}" srcOrd="1" destOrd="0" presId="urn:microsoft.com/office/officeart/2009/3/layout/StepUpProcess"/>
    <dgm:cxn modelId="{C9CF86C6-BFB0-4A48-B513-DEF2ED394D27}" type="presParOf" srcId="{43B0B494-2A87-4CFA-9974-BEC68ECB8520}" destId="{09183DC3-49E2-4E07-B22D-9FD21520C287}" srcOrd="0" destOrd="0" presId="urn:microsoft.com/office/officeart/2009/3/layout/StepUpProcess"/>
    <dgm:cxn modelId="{1B029F05-0EB5-46DC-BFCE-596CFE598E49}" type="presParOf" srcId="{99F9D45D-A558-4DAD-8F33-91C3A4CF76D1}" destId="{9D3E0352-A1A4-4F31-83A9-A40318E5D514}" srcOrd="2" destOrd="0" presId="urn:microsoft.com/office/officeart/2009/3/layout/StepUpProcess"/>
    <dgm:cxn modelId="{85147BC7-EB45-4B81-BE33-DCA14E2FDFB6}" type="presParOf" srcId="{9D3E0352-A1A4-4F31-83A9-A40318E5D514}" destId="{8151AF3D-7B1B-40AC-AA7E-028989E8D8C0}" srcOrd="0" destOrd="0" presId="urn:microsoft.com/office/officeart/2009/3/layout/StepUpProcess"/>
    <dgm:cxn modelId="{CBB93CA4-EFBF-4730-9AFE-B446F7C9AC92}" type="presParOf" srcId="{9D3E0352-A1A4-4F31-83A9-A40318E5D514}" destId="{DBA1A754-2550-45B9-8262-93BB019C4B31}" srcOrd="1" destOrd="0" presId="urn:microsoft.com/office/officeart/2009/3/layout/StepUpProcess"/>
    <dgm:cxn modelId="{032DB1D1-1DD0-4683-BD0F-89A638254467}" type="presParOf" srcId="{9D3E0352-A1A4-4F31-83A9-A40318E5D514}" destId="{68738C87-22F5-4410-B340-AA3159E3FB05}" srcOrd="2" destOrd="0" presId="urn:microsoft.com/office/officeart/2009/3/layout/StepUpProcess"/>
    <dgm:cxn modelId="{EC009A28-F0E7-4BDB-8359-FA67ED3D16D8}" type="presParOf" srcId="{99F9D45D-A558-4DAD-8F33-91C3A4CF76D1}" destId="{D5C777C8-5DF8-42B3-9459-C41B830736F4}" srcOrd="3" destOrd="0" presId="urn:microsoft.com/office/officeart/2009/3/layout/StepUpProcess"/>
    <dgm:cxn modelId="{4A419B02-1629-4582-885A-2EF190A163B8}" type="presParOf" srcId="{D5C777C8-5DF8-42B3-9459-C41B830736F4}" destId="{0B21F1F2-DC42-471F-AB7A-438474CE8696}" srcOrd="0" destOrd="0" presId="urn:microsoft.com/office/officeart/2009/3/layout/StepUpProcess"/>
    <dgm:cxn modelId="{D129ED63-D18D-434D-A25B-FCB6F2050F5C}" type="presParOf" srcId="{99F9D45D-A558-4DAD-8F33-91C3A4CF76D1}" destId="{F3125E00-72BE-4CFD-B111-F2E250BDB4B9}" srcOrd="4" destOrd="0" presId="urn:microsoft.com/office/officeart/2009/3/layout/StepUpProcess"/>
    <dgm:cxn modelId="{1C859AC6-C073-48AA-B8EC-67A931FBCB5C}" type="presParOf" srcId="{F3125E00-72BE-4CFD-B111-F2E250BDB4B9}" destId="{0FD550DD-F848-444B-AA2E-DDC9F8E5AE1A}" srcOrd="0" destOrd="0" presId="urn:microsoft.com/office/officeart/2009/3/layout/StepUpProcess"/>
    <dgm:cxn modelId="{DAE1F520-9FF3-48CE-8DFF-C6D0EEE71AC0}" type="presParOf" srcId="{F3125E00-72BE-4CFD-B111-F2E250BDB4B9}" destId="{5655E636-AE0C-4B12-BB80-50D86C6EB62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2C31C-464E-43F5-9C60-C3E407C98C5E}">
      <dsp:nvSpPr>
        <dsp:cNvPr id="0" name=""/>
        <dsp:cNvSpPr/>
      </dsp:nvSpPr>
      <dsp:spPr>
        <a:xfrm rot="2511219">
          <a:off x="1242986" y="2723745"/>
          <a:ext cx="2193424" cy="45878"/>
        </a:xfrm>
        <a:custGeom>
          <a:avLst/>
          <a:gdLst/>
          <a:ahLst/>
          <a:cxnLst/>
          <a:rect l="0" t="0" r="0" b="0"/>
          <a:pathLst>
            <a:path>
              <a:moveTo>
                <a:pt x="0" y="22939"/>
              </a:moveTo>
              <a:lnTo>
                <a:pt x="2193424" y="229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F76ABF-BA03-47F9-8EC2-92A42BE743F0}">
      <dsp:nvSpPr>
        <dsp:cNvPr id="0" name=""/>
        <dsp:cNvSpPr/>
      </dsp:nvSpPr>
      <dsp:spPr>
        <a:xfrm rot="1312054">
          <a:off x="3003842" y="3115997"/>
          <a:ext cx="780031" cy="45878"/>
        </a:xfrm>
        <a:custGeom>
          <a:avLst/>
          <a:gdLst/>
          <a:ahLst/>
          <a:cxnLst/>
          <a:rect l="0" t="0" r="0" b="0"/>
          <a:pathLst>
            <a:path>
              <a:moveTo>
                <a:pt x="0" y="22939"/>
              </a:moveTo>
              <a:lnTo>
                <a:pt x="780031" y="229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D2F46-DBF9-4A1E-8523-302508321FE5}">
      <dsp:nvSpPr>
        <dsp:cNvPr id="0" name=""/>
        <dsp:cNvSpPr/>
      </dsp:nvSpPr>
      <dsp:spPr>
        <a:xfrm rot="20287946">
          <a:off x="3003842" y="2219805"/>
          <a:ext cx="780031" cy="45878"/>
        </a:xfrm>
        <a:custGeom>
          <a:avLst/>
          <a:gdLst/>
          <a:ahLst/>
          <a:cxnLst/>
          <a:rect l="0" t="0" r="0" b="0"/>
          <a:pathLst>
            <a:path>
              <a:moveTo>
                <a:pt x="0" y="22939"/>
              </a:moveTo>
              <a:lnTo>
                <a:pt x="780031" y="229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7E636-5AD2-47FC-B353-F7E3FF60ADE7}">
      <dsp:nvSpPr>
        <dsp:cNvPr id="0" name=""/>
        <dsp:cNvSpPr/>
      </dsp:nvSpPr>
      <dsp:spPr>
        <a:xfrm rot="17844252">
          <a:off x="2435981" y="1530817"/>
          <a:ext cx="861780" cy="45878"/>
        </a:xfrm>
        <a:custGeom>
          <a:avLst/>
          <a:gdLst/>
          <a:ahLst/>
          <a:cxnLst/>
          <a:rect l="0" t="0" r="0" b="0"/>
          <a:pathLst>
            <a:path>
              <a:moveTo>
                <a:pt x="0" y="22939"/>
              </a:moveTo>
              <a:lnTo>
                <a:pt x="861780" y="229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532B8-6CE0-403F-8EE0-FB3078E2AE77}">
      <dsp:nvSpPr>
        <dsp:cNvPr id="0" name=""/>
        <dsp:cNvSpPr/>
      </dsp:nvSpPr>
      <dsp:spPr>
        <a:xfrm>
          <a:off x="1199433" y="1612916"/>
          <a:ext cx="2155849" cy="21558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B08CA-E27B-451A-A5D4-0463A8881369}">
      <dsp:nvSpPr>
        <dsp:cNvPr id="0" name=""/>
        <dsp:cNvSpPr/>
      </dsp:nvSpPr>
      <dsp:spPr>
        <a:xfrm>
          <a:off x="2561183" y="-433641"/>
          <a:ext cx="1795650" cy="169051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vi-VN" sz="1400" kern="1200" dirty="0">
              <a:latin typeface="Times New Roman" panose="02020603050405020304" pitchFamily="18" charset="0"/>
              <a:cs typeface="Times New Roman" panose="02020603050405020304" pitchFamily="18" charset="0"/>
            </a:rPr>
            <a:t>Sinh mổ </a:t>
          </a:r>
        </a:p>
        <a:p>
          <a:pPr lvl="0" algn="ctr" defTabSz="622300" rtl="0">
            <a:lnSpc>
              <a:spcPct val="90000"/>
            </a:lnSpc>
            <a:spcBef>
              <a:spcPct val="0"/>
            </a:spcBef>
            <a:spcAft>
              <a:spcPct val="35000"/>
            </a:spcAft>
          </a:pPr>
          <a:r>
            <a:rPr lang="vi-VN" sz="1400" kern="1200" dirty="0">
              <a:latin typeface="Times New Roman" panose="02020603050405020304" pitchFamily="18" charset="0"/>
              <a:cs typeface="Times New Roman" panose="02020603050405020304" pitchFamily="18" charset="0"/>
            </a:rPr>
            <a:t>( chưa chuyển dạ &lt; 39 tuần)</a:t>
          </a:r>
          <a:endParaRPr lang="en-US" sz="1400" kern="1200" dirty="0">
            <a:latin typeface="Times New Roman" panose="02020603050405020304" pitchFamily="18" charset="0"/>
            <a:cs typeface="Times New Roman" panose="02020603050405020304" pitchFamily="18" charset="0"/>
          </a:endParaRPr>
        </a:p>
      </dsp:txBody>
      <dsp:txXfrm>
        <a:off x="2824150" y="-186071"/>
        <a:ext cx="1269716" cy="1195373"/>
      </dsp:txXfrm>
    </dsp:sp>
    <dsp:sp modelId="{2060625D-1B50-45F5-AEB6-6A96646125D1}">
      <dsp:nvSpPr>
        <dsp:cNvPr id="0" name=""/>
        <dsp:cNvSpPr/>
      </dsp:nvSpPr>
      <dsp:spPr>
        <a:xfrm>
          <a:off x="3709275" y="1209831"/>
          <a:ext cx="1293509" cy="129350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vi-VN" sz="1400" kern="1200" dirty="0">
              <a:latin typeface="Times New Roman" panose="02020603050405020304" pitchFamily="18" charset="0"/>
              <a:cs typeface="Times New Roman" panose="02020603050405020304" pitchFamily="18" charset="0"/>
            </a:rPr>
            <a:t>Mẹ tiểu đường, hen</a:t>
          </a:r>
          <a:endParaRPr lang="en-US" sz="1400" kern="1200" dirty="0">
            <a:latin typeface="Times New Roman" panose="02020603050405020304" pitchFamily="18" charset="0"/>
            <a:cs typeface="Times New Roman" panose="02020603050405020304" pitchFamily="18" charset="0"/>
          </a:endParaRPr>
        </a:p>
      </dsp:txBody>
      <dsp:txXfrm>
        <a:off x="3898705" y="1399261"/>
        <a:ext cx="914649" cy="914649"/>
      </dsp:txXfrm>
    </dsp:sp>
    <dsp:sp modelId="{7D10F438-F60F-43D7-BF27-C2BC20025BB3}">
      <dsp:nvSpPr>
        <dsp:cNvPr id="0" name=""/>
        <dsp:cNvSpPr/>
      </dsp:nvSpPr>
      <dsp:spPr>
        <a:xfrm>
          <a:off x="3709275" y="2878340"/>
          <a:ext cx="1293509" cy="129350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vi-VN" sz="1800" kern="1200" dirty="0">
              <a:latin typeface="Times New Roman" panose="02020603050405020304" pitchFamily="18" charset="0"/>
              <a:cs typeface="Times New Roman" panose="02020603050405020304" pitchFamily="18" charset="0"/>
            </a:rPr>
            <a:t>Con to</a:t>
          </a:r>
          <a:endParaRPr lang="en-US" sz="1800" kern="1200" dirty="0">
            <a:latin typeface="Times New Roman" panose="02020603050405020304" pitchFamily="18" charset="0"/>
            <a:cs typeface="Times New Roman" panose="02020603050405020304" pitchFamily="18" charset="0"/>
          </a:endParaRPr>
        </a:p>
      </dsp:txBody>
      <dsp:txXfrm>
        <a:off x="3898705" y="3067770"/>
        <a:ext cx="914649" cy="914649"/>
      </dsp:txXfrm>
    </dsp:sp>
    <dsp:sp modelId="{CCC323BB-153F-4CE2-9E1B-28FDB14B082D}">
      <dsp:nvSpPr>
        <dsp:cNvPr id="0" name=""/>
        <dsp:cNvSpPr/>
      </dsp:nvSpPr>
      <dsp:spPr>
        <a:xfrm>
          <a:off x="655770" y="1230885"/>
          <a:ext cx="2926501" cy="26362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Các yếu tố nguy cơ</a:t>
          </a:r>
          <a:endParaRPr lang="en-US" sz="2400" kern="1200" dirty="0">
            <a:latin typeface="Times New Roman" panose="02020603050405020304" pitchFamily="18" charset="0"/>
            <a:cs typeface="Times New Roman" panose="02020603050405020304" pitchFamily="18" charset="0"/>
          </a:endParaRPr>
        </a:p>
      </dsp:txBody>
      <dsp:txXfrm>
        <a:off x="1084346" y="1616953"/>
        <a:ext cx="2069349" cy="1864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72F0B-03BE-4769-B562-F66490077399}">
      <dsp:nvSpPr>
        <dsp:cNvPr id="0" name=""/>
        <dsp:cNvSpPr/>
      </dsp:nvSpPr>
      <dsp:spPr>
        <a:xfrm rot="5400000">
          <a:off x="518659" y="2012418"/>
          <a:ext cx="1552621" cy="2583527"/>
        </a:xfrm>
        <a:prstGeom prst="corner">
          <a:avLst>
            <a:gd name="adj1" fmla="val 16120"/>
            <a:gd name="adj2" fmla="val 161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20812-E8E9-4B97-BDBF-EA9706F355A9}">
      <dsp:nvSpPr>
        <dsp:cNvPr id="0" name=""/>
        <dsp:cNvSpPr/>
      </dsp:nvSpPr>
      <dsp:spPr>
        <a:xfrm>
          <a:off x="259487" y="2784336"/>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vi-VN" sz="1700" kern="1200">
              <a:solidFill>
                <a:srgbClr val="FF0000"/>
              </a:solidFill>
              <a:effectLst/>
              <a:latin typeface="Arial" panose="020B0604020202020204" pitchFamily="34" charset="0"/>
              <a:ea typeface="+mn-ea"/>
              <a:cs typeface="+mn-cs"/>
            </a:rPr>
            <a:t>Riskin và cs (2005)</a:t>
          </a:r>
          <a:endParaRPr lang="en-US" sz="1700" kern="1200" dirty="0">
            <a:solidFill>
              <a:srgbClr val="FF0000"/>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effectLst/>
              <a:latin typeface="Arial" panose="020B0604020202020204"/>
              <a:ea typeface="+mn-ea"/>
              <a:cs typeface="+mn-cs"/>
            </a:rPr>
            <a:t>MLT</a:t>
          </a:r>
          <a:r>
            <a:rPr lang="vi-VN" sz="1700" kern="1200">
              <a:solidFill>
                <a:sysClr val="windowText" lastClr="000000">
                  <a:hueOff val="0"/>
                  <a:satOff val="0"/>
                  <a:lumOff val="0"/>
                  <a:alphaOff val="0"/>
                </a:sysClr>
              </a:solidFill>
              <a:effectLst/>
              <a:latin typeface="Arial" panose="020B0604020202020204" pitchFamily="34" charset="0"/>
              <a:ea typeface="+mn-ea"/>
              <a:cs typeface="+mn-cs"/>
            </a:rPr>
            <a:t>: 2,44 lần</a:t>
          </a:r>
          <a:r>
            <a:rPr lang="en-US" sz="1700" kern="1200">
              <a:solidFill>
                <a:sysClr val="windowText" lastClr="000000">
                  <a:hueOff val="0"/>
                  <a:satOff val="0"/>
                  <a:lumOff val="0"/>
                  <a:alphaOff val="0"/>
                </a:sysClr>
              </a:solidFill>
              <a:effectLst/>
              <a:latin typeface="Arial" panose="020B0604020202020204"/>
              <a:ea typeface="+mn-ea"/>
              <a:cs typeface="+mn-cs"/>
            </a:rPr>
            <a:t>.</a:t>
          </a:r>
          <a:endParaRPr lang="en-US" sz="1700" kern="1200">
            <a:solidFill>
              <a:sysClr val="windowText" lastClr="000000">
                <a:hueOff val="0"/>
                <a:satOff val="0"/>
                <a:lumOff val="0"/>
                <a:alphaOff val="0"/>
              </a:sysClr>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baseline="0" dirty="0">
              <a:solidFill>
                <a:sysClr val="windowText" lastClr="000000">
                  <a:hueOff val="0"/>
                  <a:satOff val="0"/>
                  <a:lumOff val="0"/>
                  <a:alphaOff val="0"/>
                </a:sysClr>
              </a:solidFill>
              <a:effectLst/>
              <a:latin typeface="Arial" panose="020B0604020202020204" pitchFamily="34" charset="0"/>
              <a:ea typeface="+mn-ea"/>
              <a:cs typeface="+mn-cs"/>
            </a:rPr>
            <a:t>T</a:t>
          </a:r>
          <a:r>
            <a:rPr lang="vi-VN" sz="1700" kern="1200" dirty="0">
              <a:solidFill>
                <a:sysClr val="windowText" lastClr="000000">
                  <a:hueOff val="0"/>
                  <a:satOff val="0"/>
                  <a:lumOff val="0"/>
                  <a:alphaOff val="0"/>
                </a:sysClr>
              </a:solidFill>
              <a:effectLst/>
              <a:latin typeface="Arial" panose="020B0604020202020204" pitchFamily="34" charset="0"/>
              <a:ea typeface="+mn-ea"/>
              <a:cs typeface="+mn-cs"/>
            </a:rPr>
            <a:t>ỷ lệ trẻ sinh đôi trong nhóm CTNTQ/ không CTNTQ: 11,9%/1,5%, p &lt;0,005</a:t>
          </a:r>
          <a:r>
            <a:rPr lang="en-US" sz="1700" kern="1200" dirty="0">
              <a:solidFill>
                <a:sysClr val="windowText" lastClr="000000">
                  <a:hueOff val="0"/>
                  <a:satOff val="0"/>
                  <a:lumOff val="0"/>
                  <a:alphaOff val="0"/>
                </a:sysClr>
              </a:solidFill>
              <a:effectLst/>
              <a:latin typeface="Arial" panose="020B0604020202020204"/>
              <a:ea typeface="+mn-ea"/>
              <a:cs typeface="+mn-cs"/>
            </a:rPr>
            <a:t>.</a:t>
          </a:r>
          <a:endParaRPr lang="en-US" sz="1700" kern="1200" dirty="0">
            <a:solidFill>
              <a:sysClr val="windowText" lastClr="000000">
                <a:hueOff val="0"/>
                <a:satOff val="0"/>
                <a:lumOff val="0"/>
                <a:alphaOff val="0"/>
              </a:sysClr>
            </a:solidFill>
            <a:latin typeface="Arial" panose="020B0604020202020204"/>
            <a:ea typeface="+mn-ea"/>
            <a:cs typeface="+mn-cs"/>
          </a:endParaRPr>
        </a:p>
      </dsp:txBody>
      <dsp:txXfrm>
        <a:off x="259487" y="2784336"/>
        <a:ext cx="2332423" cy="2044505"/>
      </dsp:txXfrm>
    </dsp:sp>
    <dsp:sp modelId="{F42E295F-730E-4895-8D4D-018208E0F8E9}">
      <dsp:nvSpPr>
        <dsp:cNvPr id="0" name=""/>
        <dsp:cNvSpPr/>
      </dsp:nvSpPr>
      <dsp:spPr>
        <a:xfrm>
          <a:off x="2151831" y="1822216"/>
          <a:ext cx="440079" cy="440079"/>
        </a:xfrm>
        <a:prstGeom prst="triangle">
          <a:avLst>
            <a:gd name="adj" fmla="val 100000"/>
          </a:avLst>
        </a:prstGeom>
        <a:solidFill>
          <a:srgbClr val="FFC000">
            <a:hueOff val="2598923"/>
            <a:satOff val="-11992"/>
            <a:lumOff val="441"/>
            <a:alphaOff val="0"/>
          </a:srgbClr>
        </a:solidFill>
        <a:ln w="12700" cap="flat" cmpd="sng" algn="ctr">
          <a:solidFill>
            <a:srgbClr val="FFC000">
              <a:hueOff val="2598923"/>
              <a:satOff val="-11992"/>
              <a:lumOff val="44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1AF3D-7B1B-40AC-AA7E-028989E8D8C0}">
      <dsp:nvSpPr>
        <dsp:cNvPr id="0" name=""/>
        <dsp:cNvSpPr/>
      </dsp:nvSpPr>
      <dsp:spPr>
        <a:xfrm rot="5400000">
          <a:off x="3226506" y="1318096"/>
          <a:ext cx="1552621" cy="2583527"/>
        </a:xfrm>
        <a:prstGeom prst="corner">
          <a:avLst>
            <a:gd name="adj1" fmla="val 16120"/>
            <a:gd name="adj2" fmla="val 16110"/>
          </a:avLst>
        </a:prstGeom>
        <a:solidFill>
          <a:srgbClr val="FFC000">
            <a:hueOff val="5197846"/>
            <a:satOff val="-23984"/>
            <a:lumOff val="883"/>
            <a:alphaOff val="0"/>
          </a:srgbClr>
        </a:solidFill>
        <a:ln w="12700" cap="flat" cmpd="sng" algn="ctr">
          <a:solidFill>
            <a:srgbClr val="FFC000">
              <a:hueOff val="5197846"/>
              <a:satOff val="-23984"/>
              <a:lumOff val="88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1A754-2550-45B9-8262-93BB019C4B31}">
      <dsp:nvSpPr>
        <dsp:cNvPr id="0" name=""/>
        <dsp:cNvSpPr/>
      </dsp:nvSpPr>
      <dsp:spPr>
        <a:xfrm>
          <a:off x="3114829" y="2077779"/>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vi-VN" sz="1700" kern="1200">
              <a:solidFill>
                <a:srgbClr val="FF0000"/>
              </a:solidFill>
              <a:effectLst/>
              <a:latin typeface="Arial" panose="020B0604020202020204" pitchFamily="34" charset="0"/>
              <a:ea typeface="+mn-ea"/>
              <a:cs typeface="+mn-cs"/>
            </a:rPr>
            <a:t>Chang và cs (2018)</a:t>
          </a:r>
          <a:endParaRPr lang="en-US" sz="1700" kern="1200">
            <a:solidFill>
              <a:srgbClr val="FF0000"/>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dirty="0">
              <a:solidFill>
                <a:sysClr val="windowText" lastClr="000000">
                  <a:hueOff val="0"/>
                  <a:satOff val="0"/>
                  <a:lumOff val="0"/>
                  <a:alphaOff val="0"/>
                </a:sysClr>
              </a:solidFill>
              <a:effectLst/>
              <a:latin typeface="Arial" panose="020B0604020202020204" pitchFamily="34" charset="0"/>
              <a:ea typeface="+mn-ea"/>
              <a:cs typeface="+mn-cs"/>
            </a:rPr>
            <a:t>Mẹ </a:t>
          </a:r>
          <a:r>
            <a:rPr lang="en-US" sz="1700" kern="1200" dirty="0">
              <a:solidFill>
                <a:sysClr val="windowText" lastClr="000000">
                  <a:hueOff val="0"/>
                  <a:satOff val="0"/>
                  <a:lumOff val="0"/>
                  <a:alphaOff val="0"/>
                </a:sysClr>
              </a:solidFill>
              <a:effectLst/>
              <a:latin typeface="Arial" panose="020B0604020202020204"/>
              <a:ea typeface="+mn-ea"/>
              <a:cs typeface="+mn-cs"/>
            </a:rPr>
            <a:t>THA </a:t>
          </a:r>
          <a:r>
            <a:rPr lang="vi-VN" sz="1700" kern="1200" dirty="0">
              <a:solidFill>
                <a:sysClr val="windowText" lastClr="000000">
                  <a:hueOff val="0"/>
                  <a:satOff val="0"/>
                  <a:lumOff val="0"/>
                  <a:alphaOff val="0"/>
                </a:sysClr>
              </a:solidFill>
              <a:effectLst/>
              <a:latin typeface="Arial" panose="020B0604020202020204" pitchFamily="34" charset="0"/>
              <a:ea typeface="+mn-ea"/>
              <a:cs typeface="+mn-cs"/>
            </a:rPr>
            <a:t>thai nghén: 1,85 lần</a:t>
          </a:r>
          <a:endParaRPr lang="en-US" sz="1700" kern="1200" dirty="0">
            <a:solidFill>
              <a:sysClr val="windowText" lastClr="000000">
                <a:hueOff val="0"/>
                <a:satOff val="0"/>
                <a:lumOff val="0"/>
                <a:alphaOff val="0"/>
              </a:sysClr>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a:solidFill>
                <a:sysClr val="windowText" lastClr="000000">
                  <a:hueOff val="0"/>
                  <a:satOff val="0"/>
                  <a:lumOff val="0"/>
                  <a:alphaOff val="0"/>
                </a:sysClr>
              </a:solidFill>
              <a:effectLst/>
              <a:latin typeface="Arial" panose="020B0604020202020204" pitchFamily="34" charset="0"/>
              <a:ea typeface="+mn-ea"/>
              <a:cs typeface="+mn-cs"/>
            </a:rPr>
            <a:t>MLT gấp 1,71 lần</a:t>
          </a:r>
          <a:endParaRPr lang="en-US" sz="1700" kern="1200">
            <a:solidFill>
              <a:sysClr val="windowText" lastClr="000000">
                <a:hueOff val="0"/>
                <a:satOff val="0"/>
                <a:lumOff val="0"/>
                <a:alphaOff val="0"/>
              </a:sysClr>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a:solidFill>
                <a:sysClr val="windowText" lastClr="000000">
                  <a:hueOff val="0"/>
                  <a:satOff val="0"/>
                  <a:lumOff val="0"/>
                  <a:alphaOff val="0"/>
                </a:sysClr>
              </a:solidFill>
              <a:effectLst/>
              <a:latin typeface="Arial" panose="020B0604020202020204" pitchFamily="34" charset="0"/>
              <a:ea typeface="+mn-ea"/>
              <a:cs typeface="+mn-cs"/>
            </a:rPr>
            <a:t>Sinh non gấp 3,4 lần</a:t>
          </a:r>
          <a:endParaRPr lang="en-US" sz="1700" kern="1200">
            <a:solidFill>
              <a:sysClr val="windowText" lastClr="000000">
                <a:hueOff val="0"/>
                <a:satOff val="0"/>
                <a:lumOff val="0"/>
                <a:alphaOff val="0"/>
              </a:sysClr>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a:solidFill>
                <a:sysClr val="windowText" lastClr="000000">
                  <a:hueOff val="0"/>
                  <a:satOff val="0"/>
                  <a:lumOff val="0"/>
                  <a:alphaOff val="0"/>
                </a:sysClr>
              </a:solidFill>
              <a:effectLst/>
              <a:latin typeface="Arial" panose="020B0604020202020204" pitchFamily="34" charset="0"/>
              <a:ea typeface="+mn-ea"/>
              <a:cs typeface="+mn-cs"/>
            </a:rPr>
            <a:t>Trẻ sinh đôi có nguy cơ gấp 1,37</a:t>
          </a:r>
          <a:endParaRPr lang="en-US" sz="1700" kern="1200">
            <a:solidFill>
              <a:sysClr val="windowText" lastClr="000000">
                <a:hueOff val="0"/>
                <a:satOff val="0"/>
                <a:lumOff val="0"/>
                <a:alphaOff val="0"/>
              </a:sysClr>
            </a:solidFill>
            <a:latin typeface="Arial" panose="020B0604020202020204"/>
            <a:ea typeface="+mn-ea"/>
            <a:cs typeface="+mn-cs"/>
          </a:endParaRPr>
        </a:p>
        <a:p>
          <a:pPr marL="171450" lvl="1" indent="-171450" algn="l" defTabSz="755650">
            <a:lnSpc>
              <a:spcPct val="90000"/>
            </a:lnSpc>
            <a:spcBef>
              <a:spcPct val="0"/>
            </a:spcBef>
            <a:spcAft>
              <a:spcPct val="15000"/>
            </a:spcAft>
            <a:buChar char="••"/>
          </a:pPr>
          <a:r>
            <a:rPr lang="vi-VN" sz="1700" kern="1200">
              <a:solidFill>
                <a:sysClr val="windowText" lastClr="000000">
                  <a:hueOff val="0"/>
                  <a:satOff val="0"/>
                  <a:lumOff val="0"/>
                  <a:alphaOff val="0"/>
                </a:sysClr>
              </a:solidFill>
              <a:effectLst/>
              <a:latin typeface="Arial" panose="020B0604020202020204" pitchFamily="34" charset="0"/>
              <a:ea typeface="+mn-ea"/>
              <a:cs typeface="+mn-cs"/>
            </a:rPr>
            <a:t>Tuổi mẹ ≥30, mẹ sinh nhiều lần</a:t>
          </a:r>
          <a:endParaRPr lang="en-US" sz="1700" kern="1200">
            <a:solidFill>
              <a:sysClr val="windowText" lastClr="000000">
                <a:hueOff val="0"/>
                <a:satOff val="0"/>
                <a:lumOff val="0"/>
                <a:alphaOff val="0"/>
              </a:sysClr>
            </a:solidFill>
            <a:latin typeface="Arial" panose="020B0604020202020204"/>
            <a:ea typeface="+mn-ea"/>
            <a:cs typeface="+mn-cs"/>
          </a:endParaRPr>
        </a:p>
      </dsp:txBody>
      <dsp:txXfrm>
        <a:off x="3114829" y="2077779"/>
        <a:ext cx="2332423" cy="2044505"/>
      </dsp:txXfrm>
    </dsp:sp>
    <dsp:sp modelId="{68738C87-22F5-4410-B340-AA3159E3FB05}">
      <dsp:nvSpPr>
        <dsp:cNvPr id="0" name=""/>
        <dsp:cNvSpPr/>
      </dsp:nvSpPr>
      <dsp:spPr>
        <a:xfrm>
          <a:off x="5007172" y="1115659"/>
          <a:ext cx="440079" cy="440079"/>
        </a:xfrm>
        <a:prstGeom prst="triangle">
          <a:avLst>
            <a:gd name="adj" fmla="val 100000"/>
          </a:avLst>
        </a:prstGeom>
        <a:solidFill>
          <a:srgbClr val="FFC000">
            <a:hueOff val="7796769"/>
            <a:satOff val="-35976"/>
            <a:lumOff val="1324"/>
            <a:alphaOff val="0"/>
          </a:srgbClr>
        </a:solidFill>
        <a:ln w="12700" cap="flat" cmpd="sng" algn="ctr">
          <a:solidFill>
            <a:srgbClr val="FFC000">
              <a:hueOff val="7796769"/>
              <a:satOff val="-35976"/>
              <a:lumOff val="13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550DD-F848-444B-AA2E-DDC9F8E5AE1A}">
      <dsp:nvSpPr>
        <dsp:cNvPr id="0" name=""/>
        <dsp:cNvSpPr/>
      </dsp:nvSpPr>
      <dsp:spPr>
        <a:xfrm rot="5400000">
          <a:off x="6229341" y="599304"/>
          <a:ext cx="1552621" cy="2583527"/>
        </a:xfrm>
        <a:prstGeom prst="corner">
          <a:avLst>
            <a:gd name="adj1" fmla="val 16120"/>
            <a:gd name="adj2" fmla="val 16110"/>
          </a:avLst>
        </a:prstGeom>
        <a:solidFill>
          <a:srgbClr val="FFC000">
            <a:hueOff val="10395692"/>
            <a:satOff val="-47968"/>
            <a:lumOff val="1765"/>
            <a:alphaOff val="0"/>
          </a:srgbClr>
        </a:solidFill>
        <a:ln w="12700" cap="flat" cmpd="sng" algn="ctr">
          <a:solidFill>
            <a:srgbClr val="FFC000">
              <a:hueOff val="10395692"/>
              <a:satOff val="-47968"/>
              <a:lumOff val="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5E636-AE0C-4B12-BB80-50D86C6EB627}">
      <dsp:nvSpPr>
        <dsp:cNvPr id="0" name=""/>
        <dsp:cNvSpPr/>
      </dsp:nvSpPr>
      <dsp:spPr>
        <a:xfrm>
          <a:off x="5970170" y="1371222"/>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marR="0" lvl="0" indent="0" algn="l" defTabSz="755650" eaLnBrk="1" fontAlgn="auto" latinLnBrk="0" hangingPunct="1">
            <a:lnSpc>
              <a:spcPct val="90000"/>
            </a:lnSpc>
            <a:spcBef>
              <a:spcPct val="0"/>
            </a:spcBef>
            <a:spcAft>
              <a:spcPct val="35000"/>
            </a:spcAft>
            <a:buClrTx/>
            <a:buSzTx/>
            <a:buFontTx/>
            <a:buNone/>
            <a:tabLst/>
            <a:defRPr/>
          </a:pPr>
          <a:r>
            <a:rPr lang="vi-VN" sz="1700" kern="1200">
              <a:solidFill>
                <a:srgbClr val="FF0000"/>
              </a:solidFill>
              <a:effectLst/>
              <a:latin typeface="Arial" panose="020B0604020202020204" pitchFamily="34" charset="0"/>
              <a:ea typeface="+mn-ea"/>
              <a:cs typeface="+mn-cs"/>
            </a:rPr>
            <a:t>Shinohara</a:t>
          </a:r>
          <a:r>
            <a:rPr lang="en-US" sz="1700" kern="1200">
              <a:solidFill>
                <a:srgbClr val="FF0000"/>
              </a:solidFill>
              <a:effectLst/>
              <a:latin typeface="Arial" panose="020B0604020202020204"/>
              <a:ea typeface="+mn-ea"/>
              <a:cs typeface="+mn-cs"/>
            </a:rPr>
            <a:t> </a:t>
          </a:r>
          <a:r>
            <a:rPr lang="vi-VN" sz="1700" kern="1200">
              <a:solidFill>
                <a:srgbClr val="FF0000"/>
              </a:solidFill>
              <a:effectLst/>
              <a:latin typeface="Arial" panose="020B0604020202020204" pitchFamily="34" charset="0"/>
              <a:ea typeface="+mn-ea"/>
              <a:cs typeface="+mn-cs"/>
            </a:rPr>
            <a:t>(2020)</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700" kern="1200">
              <a:solidFill>
                <a:sysClr val="windowText" lastClr="000000">
                  <a:hueOff val="0"/>
                  <a:satOff val="0"/>
                  <a:lumOff val="0"/>
                  <a:alphaOff val="0"/>
                </a:sysClr>
              </a:solidFill>
              <a:effectLst/>
              <a:latin typeface="Arial" panose="020B0604020202020204"/>
              <a:ea typeface="+mn-ea"/>
              <a:cs typeface="+mn-cs"/>
            </a:rPr>
            <a:t> NC </a:t>
          </a:r>
          <a:r>
            <a:rPr lang="vi-VN" sz="1700" kern="1200">
              <a:solidFill>
                <a:sysClr val="windowText" lastClr="000000">
                  <a:hueOff val="0"/>
                  <a:satOff val="0"/>
                  <a:lumOff val="0"/>
                  <a:alphaOff val="0"/>
                </a:sysClr>
              </a:solidFill>
              <a:effectLst/>
              <a:latin typeface="Arial" panose="020B0604020202020204" pitchFamily="34" charset="0"/>
              <a:ea typeface="+mn-ea"/>
              <a:cs typeface="+mn-cs"/>
            </a:rPr>
            <a:t>464 bà mẹ </a:t>
          </a:r>
          <a:r>
            <a:rPr lang="en-US" sz="1700" kern="1200">
              <a:solidFill>
                <a:sysClr val="windowText" lastClr="000000">
                  <a:hueOff val="0"/>
                  <a:satOff val="0"/>
                  <a:lumOff val="0"/>
                  <a:alphaOff val="0"/>
                </a:sysClr>
              </a:solidFill>
              <a:effectLst/>
              <a:latin typeface="Arial" panose="020B0604020202020204"/>
              <a:ea typeface="+mn-ea"/>
              <a:cs typeface="+mn-cs"/>
            </a:rPr>
            <a:t>MLT </a:t>
          </a:r>
          <a:r>
            <a:rPr lang="vi-VN" sz="1700" kern="1200">
              <a:solidFill>
                <a:sysClr val="windowText" lastClr="000000">
                  <a:hueOff val="0"/>
                  <a:satOff val="0"/>
                  <a:lumOff val="0"/>
                  <a:alphaOff val="0"/>
                </a:sysClr>
              </a:solidFill>
              <a:effectLst/>
              <a:latin typeface="Arial" panose="020B0604020202020204" pitchFamily="34" charset="0"/>
              <a:ea typeface="+mn-ea"/>
              <a:cs typeface="+mn-cs"/>
            </a:rPr>
            <a:t>tự chọn: 9,9% bà mẹ có trẻ sinh ra mắc CTNTQ  (38,4% bà mẹ không có CD trước mổ).</a:t>
          </a:r>
          <a:endParaRPr lang="en-US" sz="1700" kern="1200">
            <a:solidFill>
              <a:sysClr val="windowText" lastClr="000000">
                <a:hueOff val="0"/>
                <a:satOff val="0"/>
                <a:lumOff val="0"/>
                <a:alphaOff val="0"/>
              </a:sysClr>
            </a:solidFill>
            <a:effectLst/>
            <a:latin typeface="Arial" panose="020B0604020202020204"/>
            <a:ea typeface="+mn-ea"/>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vi-VN" sz="1700" kern="1200">
              <a:solidFill>
                <a:sysClr val="windowText" lastClr="000000">
                  <a:hueOff val="0"/>
                  <a:satOff val="0"/>
                  <a:lumOff val="0"/>
                  <a:alphaOff val="0"/>
                </a:sysClr>
              </a:solidFill>
              <a:effectLst/>
              <a:latin typeface="Arial" panose="020B0604020202020204" pitchFamily="34" charset="0"/>
              <a:ea typeface="+mn-ea"/>
              <a:cs typeface="+mn-cs"/>
            </a:rPr>
            <a:t> Sự vắng mặt của cơn co tử cung làm tăng nguy cơ CTNTQ ở TSS gấp 2,04 lần</a:t>
          </a:r>
          <a:endParaRPr lang="en-US" sz="1700" kern="1200">
            <a:solidFill>
              <a:sysClr val="windowText" lastClr="000000">
                <a:hueOff val="0"/>
                <a:satOff val="0"/>
                <a:lumOff val="0"/>
                <a:alphaOff val="0"/>
              </a:sysClr>
            </a:solidFill>
            <a:effectLst/>
            <a:latin typeface="Arial" panose="020B0604020202020204"/>
            <a:ea typeface="+mn-ea"/>
            <a:cs typeface="+mn-cs"/>
          </a:endParaRPr>
        </a:p>
      </dsp:txBody>
      <dsp:txXfrm>
        <a:off x="5970170" y="1371222"/>
        <a:ext cx="2332423" cy="204450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0.28707</cdr:x>
      <cdr:y>0.5</cdr:y>
    </cdr:from>
    <cdr:to>
      <cdr:x>0.5</cdr:x>
      <cdr:y>0.65217</cdr:y>
    </cdr:to>
    <cdr:sp macro="" textlink="">
      <cdr:nvSpPr>
        <cdr:cNvPr id="2" name="TextBox 1"/>
        <cdr:cNvSpPr txBox="1"/>
      </cdr:nvSpPr>
      <cdr:spPr>
        <a:xfrm xmlns:a="http://schemas.openxmlformats.org/drawingml/2006/main">
          <a:off x="1269626" y="1631731"/>
          <a:ext cx="941739" cy="496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vi-VN" sz="1100"/>
        </a:p>
      </cdr:txBody>
    </cdr:sp>
  </cdr:relSizeAnchor>
  <cdr:relSizeAnchor xmlns:cdr="http://schemas.openxmlformats.org/drawingml/2006/chartDrawing">
    <cdr:from>
      <cdr:x>0.3836</cdr:x>
      <cdr:y>0.54148</cdr:y>
    </cdr:from>
    <cdr:to>
      <cdr:x>0.70097</cdr:x>
      <cdr:y>0.74079</cdr:y>
    </cdr:to>
    <cdr:sp macro="" textlink="">
      <cdr:nvSpPr>
        <cdr:cNvPr id="3" name="TextBox 2"/>
        <cdr:cNvSpPr txBox="1"/>
      </cdr:nvSpPr>
      <cdr:spPr>
        <a:xfrm xmlns:a="http://schemas.openxmlformats.org/drawingml/2006/main">
          <a:off x="1117220" y="773575"/>
          <a:ext cx="924362" cy="2847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70 – 80%</a:t>
          </a:r>
          <a:endParaRPr lang="vi-VN"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ACC14-D15B-C427-E66E-F982A51D9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mic Sans MS" panose="030F0702030302020204" pitchFamily="66" charset="0"/>
              </a:defRPr>
            </a:lvl1pPr>
          </a:lstStyle>
          <a:p>
            <a:pPr>
              <a:defRPr/>
            </a:pPr>
            <a:endParaRPr lang="en-US"/>
          </a:p>
        </p:txBody>
      </p:sp>
      <p:sp>
        <p:nvSpPr>
          <p:cNvPr id="3" name="Date Placeholder 2">
            <a:extLst>
              <a:ext uri="{FF2B5EF4-FFF2-40B4-BE49-F238E27FC236}">
                <a16:creationId xmlns:a16="http://schemas.microsoft.com/office/drawing/2014/main" id="{8B002833-FBBE-10DC-A98B-4BE2BBF0ABB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mic Sans MS" panose="030F0702030302020204" pitchFamily="66" charset="0"/>
              </a:defRPr>
            </a:lvl1pPr>
          </a:lstStyle>
          <a:p>
            <a:pPr>
              <a:defRPr/>
            </a:pPr>
            <a:fld id="{DFCF8F73-D310-874C-B72A-29CFD1966161}" type="datetimeFigureOut">
              <a:rPr lang="en-US"/>
              <a:pPr>
                <a:defRPr/>
              </a:pPr>
              <a:t>26/09/2023</a:t>
            </a:fld>
            <a:endParaRPr lang="en-US"/>
          </a:p>
        </p:txBody>
      </p:sp>
      <p:sp>
        <p:nvSpPr>
          <p:cNvPr id="4" name="Slide Image Placeholder 3">
            <a:extLst>
              <a:ext uri="{FF2B5EF4-FFF2-40B4-BE49-F238E27FC236}">
                <a16:creationId xmlns:a16="http://schemas.microsoft.com/office/drawing/2014/main" id="{EA8FCE55-EAA8-55A6-0552-C9A15A50EBB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FEBE45-A517-1EE2-584B-37DBBE1B11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9C70D6-0732-6E42-BE4A-F03921A1049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pPr>
              <a:defRPr/>
            </a:pPr>
            <a:endParaRPr lang="en-US"/>
          </a:p>
        </p:txBody>
      </p:sp>
      <p:sp>
        <p:nvSpPr>
          <p:cNvPr id="7" name="Slide Number Placeholder 6">
            <a:extLst>
              <a:ext uri="{FF2B5EF4-FFF2-40B4-BE49-F238E27FC236}">
                <a16:creationId xmlns:a16="http://schemas.microsoft.com/office/drawing/2014/main" id="{8ADEA3C8-4191-C60D-F031-39FF1ED69E8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FE094F-44F7-C442-B67D-0B2FB81A8CE7}" type="slidenum">
              <a:rPr lang="en-US" altLang="en-VN"/>
              <a:pPr/>
              <a:t>‹#›</a:t>
            </a:fld>
            <a:endParaRPr lang="en-US" altLang="en-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2019</a:t>
            </a:r>
            <a:r>
              <a:rPr lang="vi-VN" sz="1200" kern="1200">
                <a:solidFill>
                  <a:schemeClr val="tx1"/>
                </a:solidFill>
                <a:effectLst/>
                <a:latin typeface="+mn-lt"/>
                <a:ea typeface="+mn-ea"/>
                <a:cs typeface="+mn-cs"/>
              </a:rPr>
              <a:t>SHH cấp được định nghĩa là sự rối loạn chức năng của phổi, gây ra thất bại trong quá trình trao đổi khí, dẫn đến thiếu oxy và tăng carbonic máu, do đó phổi không còn khả năng duy trì PaO</a:t>
            </a:r>
            <a:r>
              <a:rPr lang="vi-VN" sz="1200" kern="1200" baseline="-25000">
                <a:solidFill>
                  <a:schemeClr val="tx1"/>
                </a:solidFill>
                <a:effectLst/>
                <a:latin typeface="+mn-lt"/>
                <a:ea typeface="+mn-ea"/>
                <a:cs typeface="+mn-cs"/>
              </a:rPr>
              <a:t>2</a:t>
            </a:r>
            <a:r>
              <a:rPr lang="vi-VN" sz="1200" kern="1200">
                <a:solidFill>
                  <a:schemeClr val="tx1"/>
                </a:solidFill>
                <a:effectLst/>
                <a:latin typeface="+mn-lt"/>
                <a:ea typeface="+mn-ea"/>
                <a:cs typeface="+mn-cs"/>
              </a:rPr>
              <a:t>, PaCO</a:t>
            </a:r>
            <a:r>
              <a:rPr lang="vi-VN" sz="1200" kern="1200" baseline="-25000">
                <a:solidFill>
                  <a:schemeClr val="tx1"/>
                </a:solidFill>
                <a:effectLst/>
                <a:latin typeface="+mn-lt"/>
                <a:ea typeface="+mn-ea"/>
                <a:cs typeface="+mn-cs"/>
              </a:rPr>
              <a:t>2</a:t>
            </a:r>
            <a:r>
              <a:rPr lang="vi-VN" sz="1200" kern="1200">
                <a:solidFill>
                  <a:schemeClr val="tx1"/>
                </a:solidFill>
                <a:effectLst/>
                <a:latin typeface="+mn-lt"/>
                <a:ea typeface="+mn-ea"/>
                <a:cs typeface="+mn-cs"/>
              </a:rPr>
              <a:t> và pH ở ngưỡng chấp nhận được. PaO</a:t>
            </a:r>
            <a:r>
              <a:rPr lang="vi-VN" sz="1200" kern="1200" baseline="-25000">
                <a:solidFill>
                  <a:schemeClr val="tx1"/>
                </a:solidFill>
                <a:effectLst/>
                <a:latin typeface="+mn-lt"/>
                <a:ea typeface="+mn-ea"/>
                <a:cs typeface="+mn-cs"/>
              </a:rPr>
              <a:t>2 </a:t>
            </a:r>
            <a:r>
              <a:rPr lang="vi-VN" sz="1200" kern="1200">
                <a:solidFill>
                  <a:schemeClr val="tx1"/>
                </a:solidFill>
                <a:effectLst/>
                <a:latin typeface="+mn-lt"/>
                <a:ea typeface="+mn-ea"/>
                <a:cs typeface="+mn-cs"/>
              </a:rPr>
              <a:t>&lt;50 </a:t>
            </a:r>
            <a:r>
              <a:rPr lang="vi-VN" sz="1200" kern="1200">
                <a:solidFill>
                  <a:schemeClr val="tx1"/>
                </a:solidFill>
                <a:effectLst/>
                <a:latin typeface="+mn-lt"/>
                <a:ea typeface="+mn-ea"/>
                <a:cs typeface="+mn-cs"/>
                <a:sym typeface="Symbol" panose="05050102010706020507" pitchFamily="18" charset="2"/>
              </a:rPr>
              <a:t></a:t>
            </a:r>
            <a:r>
              <a:rPr lang="vi-VN" sz="1200" kern="1200">
                <a:solidFill>
                  <a:schemeClr val="tx1"/>
                </a:solidFill>
                <a:effectLst/>
                <a:latin typeface="+mn-lt"/>
                <a:ea typeface="+mn-ea"/>
                <a:cs typeface="+mn-cs"/>
              </a:rPr>
              <a:t> 60 mmHg và/hoặc PaCO</a:t>
            </a:r>
            <a:r>
              <a:rPr lang="vi-VN" sz="1200" kern="1200" baseline="-25000">
                <a:solidFill>
                  <a:schemeClr val="tx1"/>
                </a:solidFill>
                <a:effectLst/>
                <a:latin typeface="+mn-lt"/>
                <a:ea typeface="+mn-ea"/>
                <a:cs typeface="+mn-cs"/>
              </a:rPr>
              <a:t>2 </a:t>
            </a:r>
            <a:r>
              <a:rPr lang="vi-VN" sz="1200" kern="1200">
                <a:solidFill>
                  <a:schemeClr val="tx1"/>
                </a:solidFill>
                <a:effectLst/>
                <a:latin typeface="+mn-lt"/>
                <a:ea typeface="+mn-ea"/>
                <a:cs typeface="+mn-cs"/>
              </a:rPr>
              <a:t>&gt;60 mmHg và pH &lt;7,25 </a:t>
            </a:r>
            <a:endParaRPr lang="vi-VN"/>
          </a:p>
        </p:txBody>
      </p:sp>
      <p:sp>
        <p:nvSpPr>
          <p:cNvPr id="4" name="Slide Number Placeholder 3"/>
          <p:cNvSpPr>
            <a:spLocks noGrp="1"/>
          </p:cNvSpPr>
          <p:nvPr>
            <p:ph type="sldNum" sz="quarter" idx="10"/>
          </p:nvPr>
        </p:nvSpPr>
        <p:spPr/>
        <p:txBody>
          <a:bodyPr/>
          <a:lstStyle/>
          <a:p>
            <a:fld id="{452A79EF-B0B4-40A6-BA1B-1A359D83BB39}" type="slidenum">
              <a:rPr lang="vi-VN" smtClean="0"/>
              <a:t>2</a:t>
            </a:fld>
            <a:endParaRPr lang="vi-VN"/>
          </a:p>
        </p:txBody>
      </p:sp>
    </p:spTree>
    <p:extLst>
      <p:ext uri="{BB962C8B-B14F-4D97-AF65-F5344CB8AC3E}">
        <p14:creationId xmlns:p14="http://schemas.microsoft.com/office/powerpoint/2010/main" val="188055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DB1B9E5-9184-2DFC-BEFD-F0237C9E4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AD83890-60F2-DA0D-592A-240EBD99D6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Sự chế tiết sunfatan thường  từ 25-26 tuần và tăng dần đến cuối thai kì. </a:t>
            </a:r>
            <a:endParaRPr lang="en-US" altLang="en-US"/>
          </a:p>
        </p:txBody>
      </p:sp>
      <p:sp>
        <p:nvSpPr>
          <p:cNvPr id="45060" name="Slide Number Placeholder 3">
            <a:extLst>
              <a:ext uri="{FF2B5EF4-FFF2-40B4-BE49-F238E27FC236}">
                <a16:creationId xmlns:a16="http://schemas.microsoft.com/office/drawing/2014/main" id="{74590254-1C66-30AB-F224-F2554349C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B86C5822-109B-B54E-A30A-D6EEBE38EED3}" type="slidenum">
              <a:rPr lang="en-US" altLang="en-US"/>
              <a:pPr/>
              <a:t>20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105AC8A-00E4-F8E6-58DB-29EE617A6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55D66A8-72F8-CAE2-67A9-DE451B90D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1. Hình lưới jatj, thể tích phổi </a:t>
            </a:r>
            <a:endParaRPr lang="en-US" altLang="en-US"/>
          </a:p>
        </p:txBody>
      </p:sp>
      <p:sp>
        <p:nvSpPr>
          <p:cNvPr id="48132" name="Slide Number Placeholder 3">
            <a:extLst>
              <a:ext uri="{FF2B5EF4-FFF2-40B4-BE49-F238E27FC236}">
                <a16:creationId xmlns:a16="http://schemas.microsoft.com/office/drawing/2014/main" id="{1E2177FA-CA92-5A45-D4D1-52E5F83CFD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4C338AB5-C3E2-D648-89B7-F4BE97878139}" type="slidenum">
              <a:rPr lang="en-US" altLang="en-US"/>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C6E53E2-A2F0-ECB3-B5E1-D10914640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312A8A1-C0BD-31D3-64B8-310A3132A4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Tiên lượng nói chung là tốt, mặc dù nó có thể thay đổi theo các yếu tố sinh lý ; nhìn chung tỷ lệ tử vong có tăng. Trẻ sơ sinh mắc hội chứng hít phân su có thể có nguy cơ mắc hen cao hơn về sau</a:t>
            </a:r>
            <a:endParaRPr lang="en-US" altLang="en-US"/>
          </a:p>
          <a:p>
            <a:endParaRPr lang="en-US" altLang="en-US"/>
          </a:p>
        </p:txBody>
      </p:sp>
      <p:sp>
        <p:nvSpPr>
          <p:cNvPr id="62468" name="Slide Number Placeholder 3">
            <a:extLst>
              <a:ext uri="{FF2B5EF4-FFF2-40B4-BE49-F238E27FC236}">
                <a16:creationId xmlns:a16="http://schemas.microsoft.com/office/drawing/2014/main" id="{AF681B18-D1D4-38C3-042A-E69B7F9AC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7A86943C-3262-1844-BA85-3FF456A525BE}" type="slidenum">
              <a:rPr lang="en-US" altLang="en-US"/>
              <a:pPr/>
              <a:t>35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051D942-84FE-3417-A68C-2BD907780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196D94A-EA48-F6DF-F342-E3626C063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Ở trẻ sơ sinh do đường hô hấp chưa phát triển đầy đủ nên triệu chứng lâm sàng thường không rõ ràng và dễ bị bỏ qua.</a:t>
            </a:r>
            <a:endParaRPr lang="en-US" altLang="en-US"/>
          </a:p>
          <a:p>
            <a:endParaRPr lang="en-US" altLang="en-US"/>
          </a:p>
        </p:txBody>
      </p:sp>
      <p:sp>
        <p:nvSpPr>
          <p:cNvPr id="64516" name="Slide Number Placeholder 3">
            <a:extLst>
              <a:ext uri="{FF2B5EF4-FFF2-40B4-BE49-F238E27FC236}">
                <a16:creationId xmlns:a16="http://schemas.microsoft.com/office/drawing/2014/main" id="{0008D64A-5EF7-C24B-5E9C-853C9E563E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315950DF-01B6-6145-850B-A1B4AAB1A36B}" type="slidenum">
              <a:rPr lang="en-US" altLang="en-US"/>
              <a:pPr/>
              <a:t>36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3C122DB-5EB4-F34C-7D89-85602B046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8691C61-9A51-FFA6-3184-00555B384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Thiếu oxy trẻ tím là điều ai cũng sợ, nhưng thừa oxy khá nguy hiểm nhất là trẻ sơ sinh non tháng</a:t>
            </a:r>
            <a:endParaRPr lang="en-US" altLang="en-US"/>
          </a:p>
        </p:txBody>
      </p:sp>
      <p:sp>
        <p:nvSpPr>
          <p:cNvPr id="76804" name="Slide Number Placeholder 3">
            <a:extLst>
              <a:ext uri="{FF2B5EF4-FFF2-40B4-BE49-F238E27FC236}">
                <a16:creationId xmlns:a16="http://schemas.microsoft.com/office/drawing/2014/main" id="{F96A7FCD-C4B0-58F8-8A89-DB9F2C47C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CBB32862-3EE2-EC45-89C0-EABE7E2897A0}" type="slidenum">
              <a:rPr lang="en-US" altLang="en-US"/>
              <a:pPr/>
              <a:t>46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C06A1F2-B7C2-1551-9070-5B466EEAA3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4906CD4-6EFA-BA12-F798-AD5064EC2E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a16="http://schemas.microsoft.com/office/drawing/2014/main" id="{25CA318C-45EE-DBCF-2A8A-845B4895B3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D149234C-F44F-9E48-99F8-346F72E016BE}" type="slidenum">
              <a:rPr lang="en-US" altLang="en-US"/>
              <a:pPr/>
              <a:t>51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A2AF528-7080-5752-241C-7818EA40BE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3F7E714-F54B-36CA-3968-6BA2C63CF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Suy hô hấp ở trẻ sơ sinh biểu hiện bởi nhiều dấu hiệu như rố iloạn nhịp thở, cơn ngừng thở bệnh lý, rút lõm lồng ngực nặng, thở rên, tím, phập phồng cánh mũi…</a:t>
            </a:r>
          </a:p>
          <a:p>
            <a:r>
              <a:rPr lang="vi-VN" altLang="en-US"/>
              <a:t>Các triệu chứng, dấu hiệu lâm sàng, cận lâm sàng của suy hô hấp ở trẻ sơ sinh rất đa dạng, phong phú, khác nhau giữa trẻ non tháng và đủ tháng, giữa các nguyên nhân và mức độ suy hô hấp. Việc nhận biết sớm và điều trị kịp thời suy hô hấp ở trẻ sơ sinh là rất cần thiết, góp phần làm giảm tỷ lệ tử vong ở trẻ sơ sinh.</a:t>
            </a:r>
          </a:p>
          <a:p>
            <a:r>
              <a:rPr lang="vi-VN" altLang="en-US"/>
              <a:t>Suy hô hấp ở trẻ sơ sinh do nhiều nguyên nhân gây nên và có nhiều cách phân loại khác nhau.</a:t>
            </a:r>
          </a:p>
          <a:p>
            <a:r>
              <a:rPr lang="vi-VN" altLang="en-US"/>
              <a:t>Xác định nguyên nhân gây suy hô hấp ở trẻ sơ sinh là rất quan trọng, giúp định hướng chăm sóc, theo dõi và điều trị kịp thời cho bệnh nhi.</a:t>
            </a:r>
          </a:p>
          <a:p>
            <a:endParaRPr lang="en-US" altLang="en-US"/>
          </a:p>
        </p:txBody>
      </p:sp>
      <p:sp>
        <p:nvSpPr>
          <p:cNvPr id="20484" name="Slide Number Placeholder 3">
            <a:extLst>
              <a:ext uri="{FF2B5EF4-FFF2-40B4-BE49-F238E27FC236}">
                <a16:creationId xmlns:a16="http://schemas.microsoft.com/office/drawing/2014/main" id="{17F93100-FDC3-DC96-5769-648731E0C1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787FFD4B-80FC-AA45-BF08-CA14AEBB8389}"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FFE094F-44F7-C442-B67D-0B2FB81A8CE7}" type="slidenum">
              <a:rPr lang="en-US" altLang="en-VN" smtClean="0"/>
              <a:pPr/>
              <a:t>5</a:t>
            </a:fld>
            <a:endParaRPr lang="en-US" altLang="en-VN"/>
          </a:p>
        </p:txBody>
      </p:sp>
    </p:spTree>
    <p:extLst>
      <p:ext uri="{BB962C8B-B14F-4D97-AF65-F5344CB8AC3E}">
        <p14:creationId xmlns:p14="http://schemas.microsoft.com/office/powerpoint/2010/main" val="253565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146FEAF-A196-25F5-4FEA-5C6B9EC22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D5CF353-BE59-5C54-8AD7-F6C5E7482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a:t>Triệu chứng xanh tím là do tăng hemoglobin khử.Nó sẽ khác nhau khi lấy máu ở động mạch, mao mạch, tĩnh mạch</a:t>
            </a:r>
            <a:endParaRPr lang="en-US" altLang="en-US"/>
          </a:p>
        </p:txBody>
      </p:sp>
      <p:sp>
        <p:nvSpPr>
          <p:cNvPr id="24580" name="Slide Number Placeholder 3">
            <a:extLst>
              <a:ext uri="{FF2B5EF4-FFF2-40B4-BE49-F238E27FC236}">
                <a16:creationId xmlns:a16="http://schemas.microsoft.com/office/drawing/2014/main" id="{7EF11D7B-8F5A-0BA6-36FE-9ED8968458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EFDAB913-0A43-9340-A201-0E1D4C96C10C}"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D79D576-03E8-89BA-79CD-D64F40AE2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BFE4595-1FDB-5709-3B1B-D9125E2ECC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Chủ yếu đánh giá trên trẻ sơ sinh trong vòng 24h đầu sau đẻ. Chỉ số Apgar có thể TD và đánh giá sự thích nghi của trẻ ngay sau khi ra đời tại thời điểm 1', 5', 10' </a:t>
            </a:r>
            <a:endParaRPr lang="en-US" altLang="en-US"/>
          </a:p>
        </p:txBody>
      </p:sp>
      <p:sp>
        <p:nvSpPr>
          <p:cNvPr id="27652" name="Slide Number Placeholder 3">
            <a:extLst>
              <a:ext uri="{FF2B5EF4-FFF2-40B4-BE49-F238E27FC236}">
                <a16:creationId xmlns:a16="http://schemas.microsoft.com/office/drawing/2014/main" id="{67FEF44D-B7BA-6063-02A3-169DF5EDF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6290F66D-3914-8C46-B22A-7B0BD99F5B4D}" type="slidenum">
              <a:rPr lang="en-US" altLang="en-US"/>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34A97B9-7FDC-7DA0-40D7-2C73C121B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AFB4DED-2B93-EF57-871A-01BB529CD3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a:latin typeface="Times New Roman" panose="02020603050405020304" pitchFamily="18" charset="0"/>
                <a:cs typeface="Times New Roman" panose="02020603050405020304" pitchFamily="18" charset="0"/>
              </a:rPr>
              <a:t>Những ngày sau, với trẻ đủ tháng, nhiều ngày tuổi, sự giãn nở của phổi phát triển đầy đủ, khi bị SHH biểu hiện rối loạn nhịp thở, mức độ SHH</a:t>
            </a:r>
            <a:r>
              <a:rPr lang="vi-VN" altLang="en-US" sz="1100">
                <a:latin typeface="Times New Roman" panose="02020603050405020304" pitchFamily="18" charset="0"/>
                <a:cs typeface="Times New Roman" panose="02020603050405020304" pitchFamily="18" charset="0"/>
              </a:rPr>
              <a:t>.</a:t>
            </a:r>
            <a:r>
              <a:rPr lang="vi-VN" altLang="en-US"/>
              <a:t> thang điểm này có điểm hạn chế là khó đánh giá trên những trẻ được hỗ trợ hô hấp bằng thở máy xâm nhập và có thể không chính xác ở những trẻ sơ sinh non tháng.</a:t>
            </a:r>
            <a:endParaRPr lang="en-US" altLang="en-US" sz="1100">
              <a:latin typeface="Times New Roman" panose="02020603050405020304" pitchFamily="18" charset="0"/>
              <a:cs typeface="Times New Roman" panose="02020603050405020304" pitchFamily="18" charset="0"/>
            </a:endParaRPr>
          </a:p>
        </p:txBody>
      </p:sp>
      <p:sp>
        <p:nvSpPr>
          <p:cNvPr id="29700" name="Slide Number Placeholder 3">
            <a:extLst>
              <a:ext uri="{FF2B5EF4-FFF2-40B4-BE49-F238E27FC236}">
                <a16:creationId xmlns:a16="http://schemas.microsoft.com/office/drawing/2014/main" id="{318C7480-29EF-722A-0CF9-82F802044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83B18400-C743-DE41-ACDC-EE370724CCE1}"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A67632-6971-64F7-7ACF-66927F307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08DFBFC-032F-6A71-1EAC-429F41A37E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a:t>  Mất Cán cân cung- cầu. Khi cầu nhiều hơn cung, xảy ra tình trạng SHH nhu cầu oxy cao, dự trữ oxy thấp, là nn chính của trẻ ss dễ shh hơn trẻ lớn.</a:t>
            </a:r>
            <a:endParaRPr lang="en-US" altLang="en-US"/>
          </a:p>
        </p:txBody>
      </p:sp>
      <p:sp>
        <p:nvSpPr>
          <p:cNvPr id="31748" name="Slide Number Placeholder 3">
            <a:extLst>
              <a:ext uri="{FF2B5EF4-FFF2-40B4-BE49-F238E27FC236}">
                <a16:creationId xmlns:a16="http://schemas.microsoft.com/office/drawing/2014/main" id="{C306B555-1A3E-9C9C-6935-AC2E6D018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5F882125-5B28-9A41-9D4E-40EC70C56E63}" type="slidenum">
              <a:rPr lang="en-US" altLang="en-US"/>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572CC53-C18A-3DD0-9A1E-132641E71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C1A7CD8-3321-256D-EF84-56031F84B7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vi-VN" altLang="en-US"/>
              <a:t>BMT gặp trong TH non tháng, CTNTQ gặp trẻ đủ tháng, sinh mổ, HCHPS gặp ở trẻ đủ tháng, già tháng. 4 nn ngày chiếm 80% các TH SHH sơ sinh</a:t>
            </a:r>
            <a:endParaRPr lang="en-US" altLang="en-US"/>
          </a:p>
        </p:txBody>
      </p:sp>
      <p:sp>
        <p:nvSpPr>
          <p:cNvPr id="35844" name="Slide Number Placeholder 3">
            <a:extLst>
              <a:ext uri="{FF2B5EF4-FFF2-40B4-BE49-F238E27FC236}">
                <a16:creationId xmlns:a16="http://schemas.microsoft.com/office/drawing/2014/main" id="{BB480847-C434-82FA-92B3-E401DEE373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BFA5E48E-955F-8348-8A2C-D8A3F945441D}" type="slidenum">
              <a:rPr lang="en-US" altLang="en-US"/>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E9DD1C6-D5AB-0D77-FB51-64689EBBF3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BDA96F2-3D25-C2A8-50AD-3DAB1CDAC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Nghiên cứu các nguyên nhân chính gây tử vong ở trẻ sinh non tại bệnh viện ở Ethiopia: nghiên cứu quan sát, cắt ngang, tiến cứu</a:t>
            </a:r>
            <a:endParaRPr lang="en-US" altLang="en-US"/>
          </a:p>
        </p:txBody>
      </p:sp>
      <p:sp>
        <p:nvSpPr>
          <p:cNvPr id="43012" name="Slide Number Placeholder 3">
            <a:extLst>
              <a:ext uri="{FF2B5EF4-FFF2-40B4-BE49-F238E27FC236}">
                <a16:creationId xmlns:a16="http://schemas.microsoft.com/office/drawing/2014/main" id="{E107031E-FC74-31E7-4DA3-7BC0ABFB5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fld id="{41602D3A-D67C-0443-8458-CE2629C93ADB}" type="slidenum">
              <a:rPr lang="en-US" altLang="en-US"/>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B3813E-876D-EB17-B994-CD74E0731C86}"/>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5974654-5CFD-0C65-F679-88D6004C9F9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13610EA-24DE-678D-51EF-CC99029590E6}"/>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80906A02-C3F5-610D-7F1A-724819E5F5B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1A08008-D129-DFE2-BE2B-9938218A3A2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C8F1E42-0B56-36B4-C787-38C780064CC5}"/>
              </a:ext>
            </a:extLst>
          </p:cNvPr>
          <p:cNvSpPr>
            <a:spLocks noGrp="1"/>
          </p:cNvSpPr>
          <p:nvPr>
            <p:ph type="sldNum" sz="quarter" idx="12"/>
          </p:nvPr>
        </p:nvSpPr>
        <p:spPr/>
        <p:txBody>
          <a:bodyPr/>
          <a:lstStyle>
            <a:lvl1pPr>
              <a:defRPr/>
            </a:lvl1pPr>
          </a:lstStyle>
          <a:p>
            <a:fld id="{88A05FAE-6DAC-7F43-B3D0-827D459F9D1C}" type="slidenum">
              <a:rPr lang="en-US" altLang="en-US"/>
              <a:pPr/>
              <a:t>‹#›</a:t>
            </a:fld>
            <a:endParaRPr lang="en-US" altLang="en-US"/>
          </a:p>
        </p:txBody>
      </p:sp>
    </p:spTree>
    <p:extLst>
      <p:ext uri="{BB962C8B-B14F-4D97-AF65-F5344CB8AC3E}">
        <p14:creationId xmlns:p14="http://schemas.microsoft.com/office/powerpoint/2010/main" val="190785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B2479B-127D-C323-CCD3-BF19F3D6984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BBF5A3D-2CD4-EB3F-E761-DBF11DB687F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BB83CCE-AB59-0979-D76D-5CD2B9B0171C}"/>
              </a:ext>
            </a:extLst>
          </p:cNvPr>
          <p:cNvSpPr>
            <a:spLocks noGrp="1"/>
          </p:cNvSpPr>
          <p:nvPr>
            <p:ph type="sldNum" sz="quarter" idx="12"/>
          </p:nvPr>
        </p:nvSpPr>
        <p:spPr/>
        <p:txBody>
          <a:bodyPr/>
          <a:lstStyle>
            <a:lvl1pPr>
              <a:defRPr/>
            </a:lvl1pPr>
          </a:lstStyle>
          <a:p>
            <a:fld id="{35B0A485-143A-0045-902E-EA6BC2A2EA3E}" type="slidenum">
              <a:rPr lang="en-US" altLang="en-US"/>
              <a:pPr/>
              <a:t>‹#›</a:t>
            </a:fld>
            <a:endParaRPr lang="en-US" altLang="en-US"/>
          </a:p>
        </p:txBody>
      </p:sp>
    </p:spTree>
    <p:extLst>
      <p:ext uri="{BB962C8B-B14F-4D97-AF65-F5344CB8AC3E}">
        <p14:creationId xmlns:p14="http://schemas.microsoft.com/office/powerpoint/2010/main" val="414859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EB97E4-2F7F-38EF-5D3D-F730D7FCF1CF}"/>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3D0BF87-4AC5-599A-5E4A-E051C4BF9C9C}"/>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CA0F8DF-6AF3-0BE9-2B20-5F2E89042F5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C3F8466E-7232-CC9E-C8FA-E8FF18010DBE}"/>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F6A56AF9-468F-9CD5-F3E5-D1C1C02A52BF}"/>
              </a:ext>
            </a:extLst>
          </p:cNvPr>
          <p:cNvSpPr>
            <a:spLocks noGrp="1"/>
          </p:cNvSpPr>
          <p:nvPr>
            <p:ph type="sldNum" sz="quarter" idx="12"/>
          </p:nvPr>
        </p:nvSpPr>
        <p:spPr/>
        <p:txBody>
          <a:bodyPr/>
          <a:lstStyle>
            <a:lvl1pPr>
              <a:defRPr/>
            </a:lvl1pPr>
          </a:lstStyle>
          <a:p>
            <a:fld id="{8B879803-7B79-1A40-AF34-09C11E30770F}" type="slidenum">
              <a:rPr lang="en-US" altLang="en-US"/>
              <a:pPr/>
              <a:t>‹#›</a:t>
            </a:fld>
            <a:endParaRPr lang="en-US" altLang="en-US"/>
          </a:p>
        </p:txBody>
      </p:sp>
    </p:spTree>
    <p:extLst>
      <p:ext uri="{BB962C8B-B14F-4D97-AF65-F5344CB8AC3E}">
        <p14:creationId xmlns:p14="http://schemas.microsoft.com/office/powerpoint/2010/main" val="274831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EFAB90-A5E6-8736-050C-2AF32DBC317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C6BC2FA-0CBD-0846-9DD5-0752709FCAB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2F11335-A543-405F-FD0D-E12AB704F64D}"/>
              </a:ext>
            </a:extLst>
          </p:cNvPr>
          <p:cNvSpPr>
            <a:spLocks noGrp="1"/>
          </p:cNvSpPr>
          <p:nvPr>
            <p:ph type="sldNum" sz="quarter" idx="12"/>
          </p:nvPr>
        </p:nvSpPr>
        <p:spPr/>
        <p:txBody>
          <a:bodyPr/>
          <a:lstStyle>
            <a:lvl1pPr>
              <a:defRPr/>
            </a:lvl1pPr>
          </a:lstStyle>
          <a:p>
            <a:fld id="{9BE08EE1-575A-E94E-BC30-1300E8680A7A}" type="slidenum">
              <a:rPr lang="en-US" altLang="en-US"/>
              <a:pPr/>
              <a:t>‹#›</a:t>
            </a:fld>
            <a:endParaRPr lang="en-US" altLang="en-US"/>
          </a:p>
        </p:txBody>
      </p:sp>
    </p:spTree>
    <p:extLst>
      <p:ext uri="{BB962C8B-B14F-4D97-AF65-F5344CB8AC3E}">
        <p14:creationId xmlns:p14="http://schemas.microsoft.com/office/powerpoint/2010/main" val="364332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747589-2969-0DF4-DEC3-F9F2C833585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10A2F9F-8D04-E64B-14B5-7BC1198E215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D7D912E-B710-AF55-2037-BC0FF01243C9}"/>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A34C64E-2DB8-96E3-2E3A-CE7510F07AE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94B0A81-35ED-7A83-FBAB-698D4046FEA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50410CE-84C0-01D0-D062-BF60ED9C2716}"/>
              </a:ext>
            </a:extLst>
          </p:cNvPr>
          <p:cNvSpPr>
            <a:spLocks noGrp="1"/>
          </p:cNvSpPr>
          <p:nvPr>
            <p:ph type="sldNum" sz="quarter" idx="12"/>
          </p:nvPr>
        </p:nvSpPr>
        <p:spPr/>
        <p:txBody>
          <a:bodyPr/>
          <a:lstStyle>
            <a:lvl1pPr>
              <a:defRPr/>
            </a:lvl1pPr>
          </a:lstStyle>
          <a:p>
            <a:fld id="{B3C6429C-7EBC-C346-BF28-1FE17F8A4C88}" type="slidenum">
              <a:rPr lang="en-US" altLang="en-US"/>
              <a:pPr/>
              <a:t>‹#›</a:t>
            </a:fld>
            <a:endParaRPr lang="en-US" altLang="en-US"/>
          </a:p>
        </p:txBody>
      </p:sp>
    </p:spTree>
    <p:extLst>
      <p:ext uri="{BB962C8B-B14F-4D97-AF65-F5344CB8AC3E}">
        <p14:creationId xmlns:p14="http://schemas.microsoft.com/office/powerpoint/2010/main" val="1000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824C8C00-5A24-261D-F724-4FDA01DF05D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B6FBBE7-2CD7-3896-E716-CF255DCCB8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AD19C48-3F4D-56D4-03BF-DB8165174B42}"/>
              </a:ext>
            </a:extLst>
          </p:cNvPr>
          <p:cNvSpPr>
            <a:spLocks noGrp="1"/>
          </p:cNvSpPr>
          <p:nvPr>
            <p:ph type="sldNum" sz="quarter" idx="12"/>
          </p:nvPr>
        </p:nvSpPr>
        <p:spPr/>
        <p:txBody>
          <a:bodyPr/>
          <a:lstStyle>
            <a:lvl1pPr>
              <a:defRPr/>
            </a:lvl1pPr>
          </a:lstStyle>
          <a:p>
            <a:fld id="{56573CAD-5C1D-9E49-9F6E-4998D0BA1C3F}" type="slidenum">
              <a:rPr lang="en-US" altLang="en-US"/>
              <a:pPr/>
              <a:t>‹#›</a:t>
            </a:fld>
            <a:endParaRPr lang="en-US" altLang="en-US"/>
          </a:p>
        </p:txBody>
      </p:sp>
    </p:spTree>
    <p:extLst>
      <p:ext uri="{BB962C8B-B14F-4D97-AF65-F5344CB8AC3E}">
        <p14:creationId xmlns:p14="http://schemas.microsoft.com/office/powerpoint/2010/main" val="16682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84DDA3BD-F4CD-9AB6-6640-F0429E0900BE}"/>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7883B465-5C99-D765-2D7F-0023B83F6037}"/>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BD3294B8-F150-9A87-7649-9AB1D4DF3F09}"/>
              </a:ext>
            </a:extLst>
          </p:cNvPr>
          <p:cNvSpPr>
            <a:spLocks noGrp="1"/>
          </p:cNvSpPr>
          <p:nvPr>
            <p:ph type="sldNum" sz="quarter" idx="12"/>
          </p:nvPr>
        </p:nvSpPr>
        <p:spPr/>
        <p:txBody>
          <a:bodyPr/>
          <a:lstStyle>
            <a:lvl1pPr>
              <a:defRPr/>
            </a:lvl1pPr>
          </a:lstStyle>
          <a:p>
            <a:fld id="{6561208B-F695-1047-83B5-D7942E9EA338}" type="slidenum">
              <a:rPr lang="en-US" altLang="en-US"/>
              <a:pPr/>
              <a:t>‹#›</a:t>
            </a:fld>
            <a:endParaRPr lang="en-US" altLang="en-US"/>
          </a:p>
        </p:txBody>
      </p:sp>
    </p:spTree>
    <p:extLst>
      <p:ext uri="{BB962C8B-B14F-4D97-AF65-F5344CB8AC3E}">
        <p14:creationId xmlns:p14="http://schemas.microsoft.com/office/powerpoint/2010/main" val="152309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D6657C6-5A03-1786-B704-709C74F873D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D7AE58A-F473-06E4-3D86-9E2799FDCB5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3E99BCD-D5DD-4671-DC6C-D025201036B5}"/>
              </a:ext>
            </a:extLst>
          </p:cNvPr>
          <p:cNvSpPr>
            <a:spLocks noGrp="1"/>
          </p:cNvSpPr>
          <p:nvPr>
            <p:ph type="sldNum" sz="quarter" idx="12"/>
          </p:nvPr>
        </p:nvSpPr>
        <p:spPr/>
        <p:txBody>
          <a:bodyPr/>
          <a:lstStyle>
            <a:lvl1pPr>
              <a:defRPr/>
            </a:lvl1pPr>
          </a:lstStyle>
          <a:p>
            <a:fld id="{5396E6FE-1731-3848-9A66-82D5CABDC4EE}" type="slidenum">
              <a:rPr lang="en-US" altLang="en-US"/>
              <a:pPr/>
              <a:t>‹#›</a:t>
            </a:fld>
            <a:endParaRPr lang="en-US" altLang="en-US"/>
          </a:p>
        </p:txBody>
      </p:sp>
    </p:spTree>
    <p:extLst>
      <p:ext uri="{BB962C8B-B14F-4D97-AF65-F5344CB8AC3E}">
        <p14:creationId xmlns:p14="http://schemas.microsoft.com/office/powerpoint/2010/main" val="39644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F4330-0F1F-A14D-B165-B5DB3772BF4D}"/>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F89DEC8-9A72-D3F9-650B-89232D51C8F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3DB0CBBF-E23C-6F05-A13C-9B9C923C0E2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7">
            <a:extLst>
              <a:ext uri="{FF2B5EF4-FFF2-40B4-BE49-F238E27FC236}">
                <a16:creationId xmlns:a16="http://schemas.microsoft.com/office/drawing/2014/main" id="{0C64B901-5005-BB99-0D1A-4F76E7890800}"/>
              </a:ext>
            </a:extLst>
          </p:cNvPr>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a:extLst>
              <a:ext uri="{FF2B5EF4-FFF2-40B4-BE49-F238E27FC236}">
                <a16:creationId xmlns:a16="http://schemas.microsoft.com/office/drawing/2014/main" id="{9C80EF31-A9EA-78E7-591F-E6BE70351A2A}"/>
              </a:ext>
            </a:extLst>
          </p:cNvPr>
          <p:cNvSpPr>
            <a:spLocks noGrp="1"/>
          </p:cNvSpPr>
          <p:nvPr>
            <p:ph type="sldNum" sz="quarter" idx="12"/>
          </p:nvPr>
        </p:nvSpPr>
        <p:spPr/>
        <p:txBody>
          <a:bodyPr/>
          <a:lstStyle>
            <a:lvl1pPr>
              <a:defRPr/>
            </a:lvl1pPr>
          </a:lstStyle>
          <a:p>
            <a:fld id="{31362B13-56B4-B447-AA6C-07A0B6C9FFB0}" type="slidenum">
              <a:rPr lang="en-US" altLang="en-US"/>
              <a:pPr/>
              <a:t>‹#›</a:t>
            </a:fld>
            <a:endParaRPr lang="en-US" altLang="en-US"/>
          </a:p>
        </p:txBody>
      </p:sp>
    </p:spTree>
    <p:extLst>
      <p:ext uri="{BB962C8B-B14F-4D97-AF65-F5344CB8AC3E}">
        <p14:creationId xmlns:p14="http://schemas.microsoft.com/office/powerpoint/2010/main" val="254359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1D305A-2A5E-7907-A7A0-7208AE5B9B20}"/>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0EEC4F0-3495-9D4C-FE5B-BCAD8CD0FAC4}"/>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F3442E8A-5370-1BFF-6219-F2B785AF846F}"/>
              </a:ext>
            </a:extLst>
          </p:cNvPr>
          <p:cNvSpPr>
            <a:spLocks noGrp="1"/>
          </p:cNvSpPr>
          <p:nvPr>
            <p:ph type="dt" sz="half" idx="10"/>
          </p:nvPr>
        </p:nvSpPr>
        <p:spPr>
          <a:xfrm>
            <a:off x="349250" y="6459538"/>
            <a:ext cx="1963738" cy="365125"/>
          </a:xfrm>
        </p:spPr>
        <p:txBody>
          <a:bodyPr/>
          <a:lstStyle>
            <a:lvl1pPr algn="l">
              <a:defRPr/>
            </a:lvl1pPr>
          </a:lstStyle>
          <a:p>
            <a:pPr>
              <a:defRPr/>
            </a:pPr>
            <a:endParaRPr lang="en-US" altLang="en-US"/>
          </a:p>
        </p:txBody>
      </p:sp>
      <p:sp>
        <p:nvSpPr>
          <p:cNvPr id="8" name="Footer Placeholder 5">
            <a:extLst>
              <a:ext uri="{FF2B5EF4-FFF2-40B4-BE49-F238E27FC236}">
                <a16:creationId xmlns:a16="http://schemas.microsoft.com/office/drawing/2014/main" id="{F5B883A2-C8AA-FED4-80CB-5F1A3366155E}"/>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a:extLst>
              <a:ext uri="{FF2B5EF4-FFF2-40B4-BE49-F238E27FC236}">
                <a16:creationId xmlns:a16="http://schemas.microsoft.com/office/drawing/2014/main" id="{68F82A4D-DB6C-5728-FF42-47111E4A9FF3}"/>
              </a:ext>
            </a:extLst>
          </p:cNvPr>
          <p:cNvSpPr>
            <a:spLocks noGrp="1"/>
          </p:cNvSpPr>
          <p:nvPr>
            <p:ph type="sldNum" sz="quarter" idx="12"/>
          </p:nvPr>
        </p:nvSpPr>
        <p:spPr/>
        <p:txBody>
          <a:bodyPr/>
          <a:lstStyle>
            <a:lvl1pPr>
              <a:defRPr>
                <a:solidFill>
                  <a:schemeClr val="tx2"/>
                </a:solidFill>
              </a:defRPr>
            </a:lvl1pPr>
          </a:lstStyle>
          <a:p>
            <a:fld id="{203C9289-D7AE-8A4F-B643-33CDBCA5CF24}" type="slidenum">
              <a:rPr lang="en-US" altLang="en-US"/>
              <a:pPr/>
              <a:t>‹#›</a:t>
            </a:fld>
            <a:endParaRPr lang="en-US" altLang="en-US"/>
          </a:p>
        </p:txBody>
      </p:sp>
    </p:spTree>
    <p:extLst>
      <p:ext uri="{BB962C8B-B14F-4D97-AF65-F5344CB8AC3E}">
        <p14:creationId xmlns:p14="http://schemas.microsoft.com/office/powerpoint/2010/main" val="420505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5CFD6-2DC1-9E93-C44F-77FDC4287A01}"/>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A82637F-6770-0A58-0B36-B40EA56C4DC3}"/>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0FB3A41D-8096-3940-F8A7-D893BEB23B1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5">
            <a:extLst>
              <a:ext uri="{FF2B5EF4-FFF2-40B4-BE49-F238E27FC236}">
                <a16:creationId xmlns:a16="http://schemas.microsoft.com/office/drawing/2014/main" id="{C0081A46-CECB-4754-CD0C-DFCDAEB0F1D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5D43A5A7-7A44-9837-1B7A-528D498C9F02}"/>
              </a:ext>
            </a:extLst>
          </p:cNvPr>
          <p:cNvSpPr>
            <a:spLocks noGrp="1"/>
          </p:cNvSpPr>
          <p:nvPr>
            <p:ph type="sldNum" sz="quarter" idx="12"/>
          </p:nvPr>
        </p:nvSpPr>
        <p:spPr/>
        <p:txBody>
          <a:bodyPr/>
          <a:lstStyle>
            <a:lvl1pPr>
              <a:defRPr/>
            </a:lvl1pPr>
          </a:lstStyle>
          <a:p>
            <a:fld id="{19206881-CB79-EA44-BC8C-43F531B82764}" type="slidenum">
              <a:rPr lang="en-US" altLang="en-US"/>
              <a:pPr/>
              <a:t>‹#›</a:t>
            </a:fld>
            <a:endParaRPr lang="en-US" altLang="en-US"/>
          </a:p>
        </p:txBody>
      </p:sp>
    </p:spTree>
    <p:extLst>
      <p:ext uri="{BB962C8B-B14F-4D97-AF65-F5344CB8AC3E}">
        <p14:creationId xmlns:p14="http://schemas.microsoft.com/office/powerpoint/2010/main" val="376274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CDB1CE-B56C-540A-6AFD-00E29A96AAB8}"/>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717CE65-6ADF-2C68-5011-3301100B00C8}"/>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E2903C2-118B-E0D8-9DA1-CAAC56810251}"/>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771FDA8-AC85-8A34-B615-3D9851A75160}"/>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E8678F-DDF1-78F8-14DD-2D7814AF43E0}"/>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latin typeface="Comic Sans MS" panose="030F0702030302020204" pitchFamily="66" charset="0"/>
              </a:defRPr>
            </a:lvl1pPr>
          </a:lstStyle>
          <a:p>
            <a:pPr>
              <a:defRPr/>
            </a:pPr>
            <a:endParaRPr lang="en-US" altLang="en-US"/>
          </a:p>
        </p:txBody>
      </p:sp>
      <p:sp>
        <p:nvSpPr>
          <p:cNvPr id="5" name="Footer Placeholder 4">
            <a:extLst>
              <a:ext uri="{FF2B5EF4-FFF2-40B4-BE49-F238E27FC236}">
                <a16:creationId xmlns:a16="http://schemas.microsoft.com/office/drawing/2014/main" id="{ADBFFC0A-7DAC-E8C9-09EF-7DDBD706344F}"/>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latin typeface="Comic Sans MS" panose="030F0702030302020204" pitchFamily="66" charset="0"/>
              </a:defRPr>
            </a:lvl1pPr>
          </a:lstStyle>
          <a:p>
            <a:pPr>
              <a:defRPr/>
            </a:pPr>
            <a:endParaRPr lang="en-US" altLang="en-US"/>
          </a:p>
        </p:txBody>
      </p:sp>
      <p:sp>
        <p:nvSpPr>
          <p:cNvPr id="6" name="Slide Number Placeholder 5">
            <a:extLst>
              <a:ext uri="{FF2B5EF4-FFF2-40B4-BE49-F238E27FC236}">
                <a16:creationId xmlns:a16="http://schemas.microsoft.com/office/drawing/2014/main" id="{310C5421-7CF3-72A3-9BC0-52FD0F8DC4A3}"/>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150ED437-6822-7049-9F45-F1E45C9083FD}" type="slidenum">
              <a:rPr lang="en-US" altLang="en-US"/>
              <a:pPr/>
              <a:t>‹#›</a:t>
            </a:fld>
            <a:endParaRPr lang="en-US" altLang="en-US"/>
          </a:p>
        </p:txBody>
      </p:sp>
      <p:cxnSp>
        <p:nvCxnSpPr>
          <p:cNvPr id="10" name="Straight Connector 9">
            <a:extLst>
              <a:ext uri="{FF2B5EF4-FFF2-40B4-BE49-F238E27FC236}">
                <a16:creationId xmlns:a16="http://schemas.microsoft.com/office/drawing/2014/main" id="{67FC190C-9C03-3B33-2F68-373715E325CF}"/>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9" r:id="rId1"/>
    <p:sldLayoutId id="2147483970" r:id="rId2"/>
    <p:sldLayoutId id="2147483980" r:id="rId3"/>
    <p:sldLayoutId id="2147483971" r:id="rId4"/>
    <p:sldLayoutId id="2147483972" r:id="rId5"/>
    <p:sldLayoutId id="2147483973" r:id="rId6"/>
    <p:sldLayoutId id="2147483981" r:id="rId7"/>
    <p:sldLayoutId id="2147483982" r:id="rId8"/>
    <p:sldLayoutId id="2147483983" r:id="rId9"/>
    <p:sldLayoutId id="2147483974" r:id="rId10"/>
    <p:sldLayoutId id="2147483984"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sdmanuals.com/vi-vn/chuy%C3%AAn-gia/khoa-nhi/c%C3%A1c-v%E1%BA%A5n-%C4%91%E1%BB%81-h%C3%B4-h%E1%BA%A5p-%E1%BB%9F-tr%E1%BA%BB-s%C6%A1-sinh/h%E1%BB%97-tr%E1%BB%A3-h%C3%B4-h%E1%BA%A5p-%E1%BB%9F-tr%E1%BA%BB-s%C6%A1-sinh-v%C3%A0-tr%E1%BA%BB-nh%C5%A9-nhi#v45152914_vi" TargetMode="External"/><Relationship Id="rId2" Type="http://schemas.openxmlformats.org/officeDocument/2006/relationships/hyperlink" Target="https://www.msdmanuals.com/vi-vn/chuy%C3%AAn-gia/khoa-nhi/c%C3%A1c-v%E1%BA%A5n-%C4%91%E1%BB%81-h%C3%B4-h%E1%BA%A5p-%E1%BB%9F-tr%E1%BA%BB-s%C6%A1-sinh/h%E1%BB%97-tr%E1%BB%A3-h%C3%B4-h%E1%BA%A5p-%E1%BB%9F-tr%E1%BA%BB-s%C6%A1-sinh-v%C3%A0-tr%E1%BA%BB-nh%C5%A9-nhi#v45152858_vi" TargetMode="External"/><Relationship Id="rId1" Type="http://schemas.openxmlformats.org/officeDocument/2006/relationships/slideLayout" Target="../slideLayouts/slideLayout2.xml"/><Relationship Id="rId5" Type="http://schemas.openxmlformats.org/officeDocument/2006/relationships/hyperlink" Target="https://www.msdmanuals.com/vi-vn/chuy%C3%AAn-gia/khoa-nhi/c%C3%A1c-v%E1%BA%A5n-%C4%91%E1%BB%81-h%C3%B4-h%E1%BA%A5p-%E1%BB%9F-tr%E1%BA%BB-s%C6%A1-sinh/h%E1%BB%99i-ch%E1%BB%A9ng-r%C3%B2-kh%C3%AD-ph%E1%BB%95i#v1089926_vi" TargetMode="External"/><Relationship Id="rId4" Type="http://schemas.openxmlformats.org/officeDocument/2006/relationships/hyperlink" Target="https://www.msdmanuals.com/vi-vn/chuy%C3%AAn-gia/khoa-nhi/c%C3%A1c-v%E1%BA%A5n-%C4%91%E1%BB%81-h%C3%B4-h%E1%BA%A5p-%E1%BB%9F-tr%E1%BA%BB-s%C6%A1-sinh/t%C4%83ng-huy%E1%BA%BFt-%C3%A1p-ph%E1%BB%95i-dai-d%E1%BA%B3ng-c%E1%BB%A7a-tr%E1%BA%BB-s%C6%A1-sin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sdmanuals.com/vi-vn/chuy%C3%AAn-gia/b%E1%BB%87nh-truy%E1%BB%81n-nhi%E1%BB%85m/c%E1%BA%A7u-khu%E1%BA%A9n-gram-d%C6%B0%C6%A1ng/nhi%E1%BB%85m-tr%C3%B9ng-t%E1%BB%A5-c%E1%BA%A7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1EA3-23FB-528E-ADF2-82A896F93FED}"/>
              </a:ext>
            </a:extLst>
          </p:cNvPr>
          <p:cNvSpPr>
            <a:spLocks noGrp="1"/>
          </p:cNvSpPr>
          <p:nvPr>
            <p:ph type="ctrTitle"/>
          </p:nvPr>
        </p:nvSpPr>
        <p:spPr>
          <a:xfrm>
            <a:off x="822960" y="758952"/>
            <a:ext cx="7543800" cy="3584448"/>
          </a:xfrm>
        </p:spPr>
        <p:txBody>
          <a:bodyPr/>
          <a:lstStyle/>
          <a:p>
            <a:pPr algn="ctr">
              <a:defRPr/>
            </a:pPr>
            <a:r>
              <a:rPr lang="vi-VN" dirty="0"/>
              <a:t>SUY HÔ HẤP SƠ SINH</a:t>
            </a:r>
            <a:endParaRPr lang="en-US" dirty="0"/>
          </a:p>
        </p:txBody>
      </p:sp>
      <p:sp>
        <p:nvSpPr>
          <p:cNvPr id="3" name="Subtitle 2">
            <a:extLst>
              <a:ext uri="{FF2B5EF4-FFF2-40B4-BE49-F238E27FC236}">
                <a16:creationId xmlns:a16="http://schemas.microsoft.com/office/drawing/2014/main" id="{086ACB6F-7D06-5843-2B21-3CFB5A7F7466}"/>
              </a:ext>
            </a:extLst>
          </p:cNvPr>
          <p:cNvSpPr>
            <a:spLocks noGrp="1"/>
          </p:cNvSpPr>
          <p:nvPr>
            <p:ph type="subTitle" idx="1"/>
          </p:nvPr>
        </p:nvSpPr>
        <p:spPr>
          <a:xfrm>
            <a:off x="1752600" y="4648200"/>
            <a:ext cx="6781800" cy="950421"/>
          </a:xfrm>
        </p:spPr>
        <p:txBody>
          <a:bodyPr/>
          <a:lstStyle/>
          <a:p>
            <a:pPr algn="r">
              <a:defRPr/>
            </a:pPr>
            <a:r>
              <a:rPr lang="vi-VN" cap="none" dirty="0"/>
              <a:t>Người trình bày: Ths.BSNT. Đỗ Thu Hằng</a:t>
            </a:r>
          </a:p>
          <a:p>
            <a:pPr algn="ctr">
              <a:defRPr/>
            </a:pPr>
            <a:r>
              <a:rPr lang="vi-VN" cap="none" dirty="0"/>
              <a:t>            Khoa Sơ sinh – cấp cứu nhi</a:t>
            </a:r>
            <a:endParaRPr lang="en-US" cap="none" dirty="0"/>
          </a:p>
        </p:txBody>
      </p:sp>
      <p:pic>
        <p:nvPicPr>
          <p:cNvPr id="17413" name="Picture 5">
            <a:extLst>
              <a:ext uri="{FF2B5EF4-FFF2-40B4-BE49-F238E27FC236}">
                <a16:creationId xmlns:a16="http://schemas.microsoft.com/office/drawing/2014/main" id="{C57B5687-8883-8005-E430-0FC0285FD27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412" y="0"/>
            <a:ext cx="9144000" cy="16271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4B3197-213F-1559-B055-BE59989FF088}"/>
              </a:ext>
            </a:extLst>
          </p:cNvPr>
          <p:cNvSpPr>
            <a:spLocks noGrp="1"/>
          </p:cNvSpPr>
          <p:nvPr>
            <p:ph type="sldNum" sz="quarter" idx="12"/>
          </p:nvPr>
        </p:nvSpPr>
        <p:spPr/>
        <p:txBody>
          <a:bodyPr/>
          <a:lstStyle/>
          <a:p>
            <a:fld id="{88A05FAE-6DAC-7F43-B3D0-827D459F9D1C}" type="slidenum">
              <a:rPr lang="en-US" altLang="en-US" sz="1200" smtClean="0">
                <a:latin typeface="Times New Roman" panose="02020603050405020304" pitchFamily="18" charset="0"/>
                <a:cs typeface="Times New Roman" panose="02020603050405020304" pitchFamily="18" charset="0"/>
              </a:rPr>
              <a:pPr/>
              <a:t>1</a:t>
            </a:fld>
            <a:endParaRPr lang="en-US" altLang="en-US"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6">
            <a:extLst>
              <a:ext uri="{FF2B5EF4-FFF2-40B4-BE49-F238E27FC236}">
                <a16:creationId xmlns:a16="http://schemas.microsoft.com/office/drawing/2014/main" id="{1ABD5892-FF82-019D-CBB2-C0F75A1761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8633" y="904875"/>
            <a:ext cx="8171967" cy="5038725"/>
          </a:xfrm>
        </p:spPr>
      </p:pic>
      <p:sp>
        <p:nvSpPr>
          <p:cNvPr id="2" name="Slide Number Placeholder 1">
            <a:extLst>
              <a:ext uri="{FF2B5EF4-FFF2-40B4-BE49-F238E27FC236}">
                <a16:creationId xmlns:a16="http://schemas.microsoft.com/office/drawing/2014/main" id="{0D56856A-D4DA-B555-65DE-4CBB85A27BE3}"/>
              </a:ext>
            </a:extLst>
          </p:cNvPr>
          <p:cNvSpPr>
            <a:spLocks noGrp="1"/>
          </p:cNvSpPr>
          <p:nvPr>
            <p:ph type="sldNum" sz="quarter" idx="12"/>
          </p:nvPr>
        </p:nvSpPr>
        <p:spPr/>
        <p:txBody>
          <a:bodyPr/>
          <a:lstStyle/>
          <a:p>
            <a:fld id="{9BE08EE1-575A-E94E-BC30-1300E8680A7A}"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a:extLst>
              <a:ext uri="{FF2B5EF4-FFF2-40B4-BE49-F238E27FC236}">
                <a16:creationId xmlns:a16="http://schemas.microsoft.com/office/drawing/2014/main" id="{75AAF8B4-507B-EC85-45EB-309364753279}"/>
              </a:ext>
            </a:extLst>
          </p:cNvPr>
          <p:cNvSpPr/>
          <p:nvPr/>
        </p:nvSpPr>
        <p:spPr>
          <a:xfrm>
            <a:off x="-152400" y="1066800"/>
            <a:ext cx="3352800" cy="3962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FF0000"/>
                </a:solidFill>
                <a:latin typeface="Times New Roman" panose="02020603050405020304" pitchFamily="18" charset="0"/>
                <a:cs typeface="Times New Roman" panose="02020603050405020304" pitchFamily="18" charset="0"/>
              </a:rPr>
              <a:t>Trẻ nào có nguy cơ tiến triển suy hô hấp</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6EAE998-143E-CAEF-9902-EEB232D5AED4}"/>
              </a:ext>
            </a:extLst>
          </p:cNvPr>
          <p:cNvGraphicFramePr>
            <a:graphicFrameLocks noGrp="1"/>
          </p:cNvGraphicFramePr>
          <p:nvPr>
            <p:extLst>
              <p:ext uri="{D42A27DB-BD31-4B8C-83A1-F6EECF244321}">
                <p14:modId xmlns:p14="http://schemas.microsoft.com/office/powerpoint/2010/main" val="1127504226"/>
              </p:ext>
            </p:extLst>
          </p:nvPr>
        </p:nvGraphicFramePr>
        <p:xfrm>
          <a:off x="3292475" y="609600"/>
          <a:ext cx="5394325" cy="5241927"/>
        </p:xfrm>
        <a:graphic>
          <a:graphicData uri="http://schemas.openxmlformats.org/drawingml/2006/table">
            <a:tbl>
              <a:tblPr firstRow="1" bandRow="1">
                <a:tableStyleId>{5C22544A-7EE6-4342-B048-85BDC9FD1C3A}</a:tableStyleId>
              </a:tblPr>
              <a:tblGrid>
                <a:gridCol w="5394325">
                  <a:extLst>
                    <a:ext uri="{9D8B030D-6E8A-4147-A177-3AD203B41FA5}">
                      <a16:colId xmlns:a16="http://schemas.microsoft.com/office/drawing/2014/main" val="1770915128"/>
                    </a:ext>
                  </a:extLst>
                </a:gridCol>
              </a:tblGrid>
              <a:tr h="838051">
                <a:tc>
                  <a:txBody>
                    <a:bodyPr/>
                    <a:lstStyle/>
                    <a:p>
                      <a:r>
                        <a:rPr lang="vi-VN" sz="2800" b="0" dirty="0">
                          <a:solidFill>
                            <a:schemeClr val="tx1"/>
                          </a:solidFill>
                          <a:latin typeface="+mj-lt"/>
                        </a:rPr>
                        <a:t>Sinh non</a:t>
                      </a:r>
                      <a:endParaRPr lang="en-US" sz="2800" b="0" dirty="0">
                        <a:solidFill>
                          <a:schemeClr val="tx1"/>
                        </a:solidFill>
                        <a:latin typeface="+mj-lt"/>
                      </a:endParaRPr>
                    </a:p>
                  </a:txBody>
                  <a:tcPr marT="45711" marB="45711"/>
                </a:tc>
                <a:extLst>
                  <a:ext uri="{0D108BD9-81ED-4DB2-BD59-A6C34878D82A}">
                    <a16:rowId xmlns:a16="http://schemas.microsoft.com/office/drawing/2014/main" val="3072786831"/>
                  </a:ext>
                </a:extLst>
              </a:tr>
              <a:tr h="838051">
                <a:tc>
                  <a:txBody>
                    <a:bodyPr/>
                    <a:lstStyle/>
                    <a:p>
                      <a:r>
                        <a:rPr lang="vi-VN" sz="2800" b="0" dirty="0">
                          <a:solidFill>
                            <a:schemeClr val="tx1"/>
                          </a:solidFill>
                          <a:latin typeface="+mj-lt"/>
                        </a:rPr>
                        <a:t>Sinh ngạt</a:t>
                      </a:r>
                      <a:endParaRPr lang="en-US" sz="2800" b="0" dirty="0">
                        <a:solidFill>
                          <a:schemeClr val="tx1"/>
                        </a:solidFill>
                        <a:latin typeface="+mj-lt"/>
                      </a:endParaRPr>
                    </a:p>
                  </a:txBody>
                  <a:tcPr marT="45711" marB="45711"/>
                </a:tc>
                <a:extLst>
                  <a:ext uri="{0D108BD9-81ED-4DB2-BD59-A6C34878D82A}">
                    <a16:rowId xmlns:a16="http://schemas.microsoft.com/office/drawing/2014/main" val="465606031"/>
                  </a:ext>
                </a:extLst>
              </a:tr>
              <a:tr h="838051">
                <a:tc>
                  <a:txBody>
                    <a:bodyPr/>
                    <a:lstStyle/>
                    <a:p>
                      <a:r>
                        <a:rPr lang="vi-VN" sz="2800" b="0" dirty="0">
                          <a:solidFill>
                            <a:schemeClr val="tx1"/>
                          </a:solidFill>
                          <a:latin typeface="+mj-lt"/>
                        </a:rPr>
                        <a:t>Sinh mổ</a:t>
                      </a:r>
                      <a:endParaRPr lang="en-US" sz="2800" b="0" dirty="0">
                        <a:solidFill>
                          <a:schemeClr val="tx1"/>
                        </a:solidFill>
                        <a:latin typeface="+mj-lt"/>
                      </a:endParaRPr>
                    </a:p>
                  </a:txBody>
                  <a:tcPr marT="45711" marB="45711"/>
                </a:tc>
                <a:extLst>
                  <a:ext uri="{0D108BD9-81ED-4DB2-BD59-A6C34878D82A}">
                    <a16:rowId xmlns:a16="http://schemas.microsoft.com/office/drawing/2014/main" val="197694655"/>
                  </a:ext>
                </a:extLst>
              </a:tr>
              <a:tr h="944861">
                <a:tc>
                  <a:txBody>
                    <a:bodyPr/>
                    <a:lstStyle/>
                    <a:p>
                      <a:r>
                        <a:rPr lang="vi-VN" sz="2800" b="0" dirty="0">
                          <a:solidFill>
                            <a:schemeClr val="tx1"/>
                          </a:solidFill>
                          <a:latin typeface="+mj-lt"/>
                        </a:rPr>
                        <a:t>Mẹ</a:t>
                      </a:r>
                      <a:r>
                        <a:rPr lang="vi-VN" sz="2800" b="0" baseline="0" dirty="0">
                          <a:solidFill>
                            <a:schemeClr val="tx1"/>
                          </a:solidFill>
                          <a:latin typeface="+mj-lt"/>
                        </a:rPr>
                        <a:t> đái tháo đường</a:t>
                      </a:r>
                    </a:p>
                    <a:p>
                      <a:endParaRPr lang="en-US" sz="2800" b="0" dirty="0">
                        <a:solidFill>
                          <a:schemeClr val="tx1"/>
                        </a:solidFill>
                        <a:latin typeface="+mj-lt"/>
                      </a:endParaRPr>
                    </a:p>
                  </a:txBody>
                  <a:tcPr marT="45711" marB="45711"/>
                </a:tc>
                <a:extLst>
                  <a:ext uri="{0D108BD9-81ED-4DB2-BD59-A6C34878D82A}">
                    <a16:rowId xmlns:a16="http://schemas.microsoft.com/office/drawing/2014/main" val="1907354118"/>
                  </a:ext>
                </a:extLst>
              </a:tr>
              <a:tr h="944861">
                <a:tc>
                  <a:txBody>
                    <a:bodyPr/>
                    <a:lstStyle/>
                    <a:p>
                      <a:r>
                        <a:rPr lang="vi-VN" sz="2800" b="0" dirty="0">
                          <a:solidFill>
                            <a:schemeClr val="tx1"/>
                          </a:solidFill>
                          <a:latin typeface="+mj-lt"/>
                        </a:rPr>
                        <a:t>Mẹ</a:t>
                      </a:r>
                      <a:r>
                        <a:rPr lang="vi-VN" sz="2800" b="0" baseline="0" dirty="0">
                          <a:solidFill>
                            <a:schemeClr val="tx1"/>
                          </a:solidFill>
                          <a:latin typeface="+mj-lt"/>
                        </a:rPr>
                        <a:t> sốt, vỡ ối kéo dài, viêm màng ối</a:t>
                      </a:r>
                      <a:endParaRPr lang="en-US" sz="2800" b="0" dirty="0">
                        <a:solidFill>
                          <a:schemeClr val="tx1"/>
                        </a:solidFill>
                        <a:latin typeface="+mj-lt"/>
                      </a:endParaRPr>
                    </a:p>
                  </a:txBody>
                  <a:tcPr marT="45711" marB="45711"/>
                </a:tc>
                <a:extLst>
                  <a:ext uri="{0D108BD9-81ED-4DB2-BD59-A6C34878D82A}">
                    <a16:rowId xmlns:a16="http://schemas.microsoft.com/office/drawing/2014/main" val="1639388049"/>
                  </a:ext>
                </a:extLst>
              </a:tr>
              <a:tr h="838051">
                <a:tc>
                  <a:txBody>
                    <a:bodyPr/>
                    <a:lstStyle/>
                    <a:p>
                      <a:r>
                        <a:rPr lang="vi-VN" sz="2800" b="0" dirty="0">
                          <a:solidFill>
                            <a:schemeClr val="tx1"/>
                          </a:solidFill>
                          <a:latin typeface="+mj-lt"/>
                        </a:rPr>
                        <a:t>Dịch</a:t>
                      </a:r>
                      <a:r>
                        <a:rPr lang="vi-VN" sz="2800" b="0" baseline="0" dirty="0">
                          <a:solidFill>
                            <a:schemeClr val="tx1"/>
                          </a:solidFill>
                          <a:latin typeface="+mj-lt"/>
                        </a:rPr>
                        <a:t> ối nhuộm phân su</a:t>
                      </a:r>
                      <a:endParaRPr lang="en-US" sz="2800" b="0" dirty="0">
                        <a:solidFill>
                          <a:schemeClr val="tx1"/>
                        </a:solidFill>
                        <a:latin typeface="+mj-lt"/>
                      </a:endParaRPr>
                    </a:p>
                  </a:txBody>
                  <a:tcPr marT="45711" marB="45711"/>
                </a:tc>
                <a:extLst>
                  <a:ext uri="{0D108BD9-81ED-4DB2-BD59-A6C34878D82A}">
                    <a16:rowId xmlns:a16="http://schemas.microsoft.com/office/drawing/2014/main" val="4235319895"/>
                  </a:ext>
                </a:extLst>
              </a:tr>
            </a:tbl>
          </a:graphicData>
        </a:graphic>
      </p:graphicFrame>
      <p:sp>
        <p:nvSpPr>
          <p:cNvPr id="2" name="Slide Number Placeholder 1">
            <a:extLst>
              <a:ext uri="{FF2B5EF4-FFF2-40B4-BE49-F238E27FC236}">
                <a16:creationId xmlns:a16="http://schemas.microsoft.com/office/drawing/2014/main" id="{6BF08EA4-1E51-CFA0-41A5-E1C950345372}"/>
              </a:ext>
            </a:extLst>
          </p:cNvPr>
          <p:cNvSpPr>
            <a:spLocks noGrp="1"/>
          </p:cNvSpPr>
          <p:nvPr>
            <p:ph type="sldNum" sz="quarter" idx="12"/>
          </p:nvPr>
        </p:nvSpPr>
        <p:spPr/>
        <p:txBody>
          <a:bodyPr/>
          <a:lstStyle/>
          <a:p>
            <a:fld id="{9BE08EE1-575A-E94E-BC30-1300E8680A7A}" type="slidenum">
              <a:rPr lang="en-US" altLang="en-US" smtClean="0"/>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96DF-4315-C6E2-42E7-5376FE02A016}"/>
              </a:ext>
            </a:extLst>
          </p:cNvPr>
          <p:cNvSpPr>
            <a:spLocks noGrp="1"/>
          </p:cNvSpPr>
          <p:nvPr>
            <p:ph type="title"/>
          </p:nvPr>
        </p:nvSpPr>
        <p:spPr>
          <a:xfrm>
            <a:off x="1143001" y="287338"/>
            <a:ext cx="7223124" cy="779462"/>
          </a:xfrm>
        </p:spPr>
        <p:txBody>
          <a:bodyPr>
            <a:normAutofit/>
          </a:bodyPr>
          <a:lstStyle/>
          <a:p>
            <a:pPr algn="ctr">
              <a:defRPr/>
            </a:pPr>
            <a:r>
              <a:rPr lang="vi-VN" sz="3600" b="1" dirty="0"/>
              <a:t>KHÍ MÁU Ở TRẺ SƠ SINH</a:t>
            </a:r>
            <a:endParaRPr lang="en-US" sz="3600" b="1" dirty="0"/>
          </a:p>
        </p:txBody>
      </p:sp>
      <p:sp>
        <p:nvSpPr>
          <p:cNvPr id="3" name="Content Placeholder 2">
            <a:extLst>
              <a:ext uri="{FF2B5EF4-FFF2-40B4-BE49-F238E27FC236}">
                <a16:creationId xmlns:a16="http://schemas.microsoft.com/office/drawing/2014/main" id="{6567F802-567A-BDE3-311A-ABB415857082}"/>
              </a:ext>
            </a:extLst>
          </p:cNvPr>
          <p:cNvSpPr>
            <a:spLocks noGrp="1"/>
          </p:cNvSpPr>
          <p:nvPr>
            <p:ph idx="1"/>
          </p:nvPr>
        </p:nvSpPr>
        <p:spPr/>
        <p:txBody>
          <a:bodyPr/>
          <a:lstStyle/>
          <a:p>
            <a:pPr>
              <a:defRPr/>
            </a:pPr>
            <a:r>
              <a:rPr lang="vi-VN" sz="3600" dirty="0">
                <a:latin typeface="+mj-lt"/>
              </a:rPr>
              <a:t>pH: 7,35-7,45</a:t>
            </a:r>
          </a:p>
          <a:p>
            <a:pPr>
              <a:defRPr/>
            </a:pPr>
            <a:r>
              <a:rPr lang="vi-VN" sz="3600" dirty="0">
                <a:latin typeface="+mj-lt"/>
              </a:rPr>
              <a:t>pO2: 75 – 100 mmHg</a:t>
            </a:r>
          </a:p>
          <a:p>
            <a:pPr>
              <a:defRPr/>
            </a:pPr>
            <a:r>
              <a:rPr lang="vi-VN" sz="3600" dirty="0">
                <a:latin typeface="+mj-lt"/>
              </a:rPr>
              <a:t>PCO2: 35 – 45 mmHg</a:t>
            </a:r>
          </a:p>
          <a:p>
            <a:pPr>
              <a:defRPr/>
            </a:pPr>
            <a:r>
              <a:rPr lang="vi-VN" sz="3600" dirty="0">
                <a:latin typeface="+mj-lt"/>
              </a:rPr>
              <a:t>HCO3- : 22-28 mmol/l</a:t>
            </a:r>
          </a:p>
          <a:p>
            <a:pPr>
              <a:defRPr/>
            </a:pPr>
            <a:r>
              <a:rPr lang="vi-VN" sz="3600" dirty="0">
                <a:latin typeface="+mj-lt"/>
              </a:rPr>
              <a:t>BE: +-2 mmol/l</a:t>
            </a:r>
            <a:endParaRPr lang="en-US" sz="3600" dirty="0">
              <a:latin typeface="+mj-lt"/>
            </a:endParaRPr>
          </a:p>
        </p:txBody>
      </p:sp>
      <p:sp>
        <p:nvSpPr>
          <p:cNvPr id="4" name="Slide Number Placeholder 3">
            <a:extLst>
              <a:ext uri="{FF2B5EF4-FFF2-40B4-BE49-F238E27FC236}">
                <a16:creationId xmlns:a16="http://schemas.microsoft.com/office/drawing/2014/main" id="{49C34B3B-D3C0-D447-89F3-3362D516D3CB}"/>
              </a:ext>
            </a:extLst>
          </p:cNvPr>
          <p:cNvSpPr>
            <a:spLocks noGrp="1"/>
          </p:cNvSpPr>
          <p:nvPr>
            <p:ph type="sldNum" sz="quarter" idx="12"/>
          </p:nvPr>
        </p:nvSpPr>
        <p:spPr/>
        <p:txBody>
          <a:bodyPr/>
          <a:lstStyle/>
          <a:p>
            <a:fld id="{9BE08EE1-575A-E94E-BC30-1300E8680A7A}"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a:extLst>
              <a:ext uri="{FF2B5EF4-FFF2-40B4-BE49-F238E27FC236}">
                <a16:creationId xmlns:a16="http://schemas.microsoft.com/office/drawing/2014/main" id="{902E25AB-51A1-8EBD-EF73-95CAEE1464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570023"/>
            <a:ext cx="8027988" cy="5754576"/>
          </a:xfrm>
        </p:spPr>
      </p:pic>
      <p:sp>
        <p:nvSpPr>
          <p:cNvPr id="2" name="Slide Number Placeholder 1">
            <a:extLst>
              <a:ext uri="{FF2B5EF4-FFF2-40B4-BE49-F238E27FC236}">
                <a16:creationId xmlns:a16="http://schemas.microsoft.com/office/drawing/2014/main" id="{0CE8A2BD-1967-D32A-16DE-9BE26CD4E578}"/>
              </a:ext>
            </a:extLst>
          </p:cNvPr>
          <p:cNvSpPr>
            <a:spLocks noGrp="1"/>
          </p:cNvSpPr>
          <p:nvPr>
            <p:ph type="sldNum" sz="quarter" idx="12"/>
          </p:nvPr>
        </p:nvSpPr>
        <p:spPr/>
        <p:txBody>
          <a:bodyPr/>
          <a:lstStyle/>
          <a:p>
            <a:fld id="{9BE08EE1-575A-E94E-BC30-1300E8680A7A}" type="slidenum">
              <a:rPr lang="en-US" altLang="en-US" smtClean="0"/>
              <a:pPr/>
              <a:t>13</a:t>
            </a:fld>
            <a:endParaRPr lang="en-US" altLang="en-US"/>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5174EC1E-9A80-1DE7-99CC-4498346E8F2A}"/>
              </a:ext>
            </a:extLst>
          </p:cNvPr>
          <p:cNvSpPr>
            <a:spLocks noGrp="1"/>
          </p:cNvSpPr>
          <p:nvPr>
            <p:ph idx="1"/>
          </p:nvPr>
        </p:nvSpPr>
        <p:spPr>
          <a:xfrm>
            <a:off x="304800" y="838200"/>
            <a:ext cx="8382000" cy="5030788"/>
          </a:xfrm>
        </p:spPr>
        <p:txBody>
          <a:bodyPr/>
          <a:lstStyle/>
          <a:p>
            <a:pPr>
              <a:defRPr/>
            </a:pPr>
            <a:r>
              <a:rPr lang="vi-VN" altLang="en-US" sz="3200" dirty="0">
                <a:solidFill>
                  <a:schemeClr val="accent5">
                    <a:lumMod val="50000"/>
                  </a:schemeClr>
                </a:solidFill>
                <a:latin typeface="+mj-lt"/>
              </a:rPr>
              <a:t>1. CƠN THỞ NHANH THOÁNG QUA</a:t>
            </a:r>
          </a:p>
          <a:p>
            <a:pPr>
              <a:defRPr/>
            </a:pPr>
            <a:endParaRPr lang="vi-VN" altLang="en-US" dirty="0"/>
          </a:p>
          <a:p>
            <a:pPr>
              <a:defRPr/>
            </a:pPr>
            <a:endParaRPr lang="en-US" altLang="en-US" dirty="0"/>
          </a:p>
        </p:txBody>
      </p:sp>
      <p:sp>
        <p:nvSpPr>
          <p:cNvPr id="3" name="Oval 2">
            <a:extLst>
              <a:ext uri="{FF2B5EF4-FFF2-40B4-BE49-F238E27FC236}">
                <a16:creationId xmlns:a16="http://schemas.microsoft.com/office/drawing/2014/main" id="{50AACE29-250E-EA2E-8DF2-288A2894981F}"/>
              </a:ext>
            </a:extLst>
          </p:cNvPr>
          <p:cNvSpPr/>
          <p:nvPr/>
        </p:nvSpPr>
        <p:spPr>
          <a:xfrm>
            <a:off x="2590800" y="1905000"/>
            <a:ext cx="2971800" cy="2667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4" name="Rounded Rectangle 3">
            <a:extLst>
              <a:ext uri="{FF2B5EF4-FFF2-40B4-BE49-F238E27FC236}">
                <a16:creationId xmlns:a16="http://schemas.microsoft.com/office/drawing/2014/main" id="{87F745A5-64D0-D5B9-01A7-E42EF09A4857}"/>
              </a:ext>
            </a:extLst>
          </p:cNvPr>
          <p:cNvSpPr/>
          <p:nvPr/>
        </p:nvSpPr>
        <p:spPr>
          <a:xfrm>
            <a:off x="533400" y="2286000"/>
            <a:ext cx="2517775"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Nguyên nhân thường gặp nhất ở </a:t>
            </a:r>
            <a:r>
              <a:rPr lang="vi-VN" sz="2400" dirty="0" smtClean="0">
                <a:solidFill>
                  <a:schemeClr val="tx1"/>
                </a:solidFill>
                <a:latin typeface="Times New Roman" panose="02020603050405020304" pitchFamily="18" charset="0"/>
                <a:cs typeface="Times New Roman" panose="02020603050405020304" pitchFamily="18" charset="0"/>
              </a:rPr>
              <a:t>trẻ đủ tháng có </a:t>
            </a:r>
            <a:r>
              <a:rPr lang="vi-VN" sz="2400" dirty="0">
                <a:solidFill>
                  <a:schemeClr val="tx1"/>
                </a:solidFill>
                <a:latin typeface="Times New Roman" panose="02020603050405020304" pitchFamily="18" charset="0"/>
                <a:cs typeface="Times New Roman" panose="02020603050405020304" pitchFamily="18" charset="0"/>
              </a:rPr>
              <a:t>suy hô hấp sơ sinh( 40%)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7356573-A34A-35E6-574E-C19CC12668F0}"/>
              </a:ext>
            </a:extLst>
          </p:cNvPr>
          <p:cNvSpPr/>
          <p:nvPr/>
        </p:nvSpPr>
        <p:spPr>
          <a:xfrm>
            <a:off x="5257800" y="2284413"/>
            <a:ext cx="28194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1-5% trẻ sinh sống</a:t>
            </a:r>
          </a:p>
          <a:p>
            <a:pPr algn="ctr">
              <a:defRPr/>
            </a:pPr>
            <a:r>
              <a:rPr lang="vi-VN" sz="2400" dirty="0">
                <a:solidFill>
                  <a:schemeClr val="tx1"/>
                </a:solidFill>
                <a:latin typeface="Times New Roman" panose="02020603050405020304" pitchFamily="18" charset="0"/>
                <a:cs typeface="Times New Roman" panose="02020603050405020304" pitchFamily="18" charset="0"/>
              </a:rPr>
              <a:t>9% trẻ sinh mổ</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16BAF99-99DD-F718-2D99-56E5096272B7}"/>
              </a:ext>
            </a:extLst>
          </p:cNvPr>
          <p:cNvSpPr>
            <a:spLocks noGrp="1"/>
          </p:cNvSpPr>
          <p:nvPr>
            <p:ph type="sldNum" sz="quarter" idx="12"/>
          </p:nvPr>
        </p:nvSpPr>
        <p:spPr/>
        <p:txBody>
          <a:bodyPr/>
          <a:lstStyle/>
          <a:p>
            <a:fld id="{9BE08EE1-575A-E94E-BC30-1300E8680A7A}" type="slidenum">
              <a:rPr lang="en-US" altLang="en-US" smtClean="0"/>
              <a:pPr/>
              <a:t>14</a:t>
            </a:fld>
            <a:endParaRPr lang="en-US"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3264-A0A4-2EB6-B8A2-540620A773A1}"/>
              </a:ext>
            </a:extLst>
          </p:cNvPr>
          <p:cNvSpPr>
            <a:spLocks noGrp="1"/>
          </p:cNvSpPr>
          <p:nvPr>
            <p:ph type="title"/>
          </p:nvPr>
        </p:nvSpPr>
        <p:spPr>
          <a:xfrm>
            <a:off x="822325" y="762000"/>
            <a:ext cx="7543800" cy="974726"/>
          </a:xfrm>
        </p:spPr>
        <p:txBody>
          <a:bodyPr>
            <a:normAutofit fontScale="90000"/>
          </a:bodyPr>
          <a:lstStyle/>
          <a:p>
            <a:pPr>
              <a:defRPr/>
            </a:pPr>
            <a:r>
              <a:rPr lang="vi-VN" altLang="en-US" sz="3200" dirty="0">
                <a:solidFill>
                  <a:schemeClr val="tx1"/>
                </a:solidFill>
                <a:latin typeface="Times New Roman" panose="02020603050405020304" pitchFamily="18" charset="0"/>
                <a:cs typeface="Times New Roman" panose="02020603050405020304" pitchFamily="18" charset="0"/>
              </a:rPr>
              <a:t>CƠN THỞ NHANH THOÁNG QUA</a:t>
            </a:r>
            <a:r>
              <a:rPr lang="vi-VN" altLang="en-US" dirty="0">
                <a:solidFill>
                  <a:schemeClr val="tx1"/>
                </a:solidFill>
                <a:latin typeface="Times New Roman" panose="02020603050405020304" pitchFamily="18" charset="0"/>
                <a:cs typeface="Times New Roman" panose="02020603050405020304" pitchFamily="18" charset="0"/>
              </a:rPr>
              <a:t/>
            </a:r>
            <a:br>
              <a:rPr lang="vi-VN" alt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B7A69D3D-DCD0-37AA-A919-B6652BE11222}"/>
              </a:ext>
            </a:extLst>
          </p:cNvPr>
          <p:cNvGraphicFramePr>
            <a:graphicFrameLocks noGrp="1"/>
          </p:cNvGraphicFramePr>
          <p:nvPr>
            <p:ph idx="1"/>
            <p:extLst>
              <p:ext uri="{D42A27DB-BD31-4B8C-83A1-F6EECF244321}">
                <p14:modId xmlns:p14="http://schemas.microsoft.com/office/powerpoint/2010/main" val="2479101457"/>
              </p:ext>
            </p:extLst>
          </p:nvPr>
        </p:nvGraphicFramePr>
        <p:xfrm>
          <a:off x="609600" y="1736726"/>
          <a:ext cx="8458200" cy="5854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1BA29C2-5828-1D41-2835-27C4BA0E5A29}"/>
              </a:ext>
            </a:extLst>
          </p:cNvPr>
          <p:cNvSpPr>
            <a:spLocks noGrp="1"/>
          </p:cNvSpPr>
          <p:nvPr>
            <p:ph type="sldNum" sz="quarter" idx="12"/>
          </p:nvPr>
        </p:nvSpPr>
        <p:spPr/>
        <p:txBody>
          <a:bodyPr/>
          <a:lstStyle/>
          <a:p>
            <a:fld id="{9BE08EE1-575A-E94E-BC30-1300E8680A7A}" type="slidenum">
              <a:rPr lang="en-US" altLang="en-US" smtClean="0"/>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493CC216-1CD5-EC62-7377-1AB9D7815949}"/>
              </a:ext>
            </a:extLst>
          </p:cNvPr>
          <p:cNvSpPr>
            <a:spLocks noGrp="1"/>
          </p:cNvSpPr>
          <p:nvPr>
            <p:ph idx="1"/>
          </p:nvPr>
        </p:nvSpPr>
        <p:spPr>
          <a:xfrm>
            <a:off x="457200" y="1752600"/>
            <a:ext cx="8458200" cy="3659188"/>
          </a:xfrm>
        </p:spPr>
        <p:txBody>
          <a:bodyPr/>
          <a:lstStyle/>
          <a:p>
            <a:pPr marL="363538" indent="-363538">
              <a:lnSpc>
                <a:spcPct val="150000"/>
              </a:lnSpc>
              <a:buClr>
                <a:srgbClr val="99CB38"/>
              </a:buClr>
              <a:buFont typeface="Wingdings" pitchFamily="2" charset="2"/>
              <a:buChar char="Ø"/>
              <a:defRPr/>
            </a:pPr>
            <a:r>
              <a:rPr lang="vi-VN" sz="2400" dirty="0">
                <a:latin typeface="Times New Roman" panose="02020603050405020304" pitchFamily="18" charset="0"/>
                <a:cs typeface="Times New Roman" panose="02020603050405020304" pitchFamily="18" charset="0"/>
              </a:rPr>
              <a:t>Thở nhanh thoáng qua của trẻ sơ sinh là suy hô hấp thoáng qua gây ra bởi sự hấp thu chậm của dịch phổi thai nhi. </a:t>
            </a:r>
          </a:p>
          <a:p>
            <a:pPr marL="363538" indent="-363538">
              <a:lnSpc>
                <a:spcPct val="150000"/>
              </a:lnSpc>
              <a:buClr>
                <a:srgbClr val="99CB38"/>
              </a:buClr>
              <a:buFont typeface="Wingdings" pitchFamily="2" charset="2"/>
              <a:buChar char="Ø"/>
              <a:defRPr/>
            </a:pPr>
            <a:r>
              <a:rPr lang="vi-VN" sz="2400" dirty="0">
                <a:latin typeface="Times New Roman" panose="02020603050405020304" pitchFamily="18" charset="0"/>
                <a:cs typeface="Times New Roman" panose="02020603050405020304" pitchFamily="18" charset="0"/>
              </a:rPr>
              <a:t>Các triệu chứng và dấu hiệu bao gồm thở nhanh, co rút lồng ngực, và chảy nước mũi. </a:t>
            </a:r>
          </a:p>
          <a:p>
            <a:pPr marL="363538" indent="-363538">
              <a:lnSpc>
                <a:spcPct val="150000"/>
              </a:lnSpc>
              <a:buClr>
                <a:srgbClr val="99CB38"/>
              </a:buClr>
              <a:buFont typeface="Wingdings" pitchFamily="2" charset="2"/>
              <a:buChar char="Ø"/>
              <a:defRPr/>
            </a:pPr>
            <a:r>
              <a:rPr lang="vi-VN" sz="2400" dirty="0">
                <a:latin typeface="Times New Roman" panose="02020603050405020304" pitchFamily="18" charset="0"/>
                <a:cs typeface="Times New Roman" panose="02020603050405020304" pitchFamily="18" charset="0"/>
              </a:rPr>
              <a:t>Chẩn đoán nghi ngờ khi có suy hô hấp ngay sau khi sinh và được chụp X-quang phổi. </a:t>
            </a: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719AA8F-87A9-D835-D5C0-073F9F88CCAB}"/>
              </a:ext>
            </a:extLst>
          </p:cNvPr>
          <p:cNvSpPr>
            <a:spLocks noGrp="1"/>
          </p:cNvSpPr>
          <p:nvPr>
            <p:ph type="sldNum" sz="quarter" idx="12"/>
          </p:nvPr>
        </p:nvSpPr>
        <p:spPr/>
        <p:txBody>
          <a:bodyPr/>
          <a:lstStyle/>
          <a:p>
            <a:fld id="{9BE08EE1-575A-E94E-BC30-1300E8680A7A}" type="slidenum">
              <a:rPr lang="en-US" altLang="en-US" smtClean="0"/>
              <a:pPr/>
              <a:t>16</a:t>
            </a:fld>
            <a:endParaRPr lang="en-US" altLang="en-US"/>
          </a:p>
        </p:txBody>
      </p:sp>
      <p:sp>
        <p:nvSpPr>
          <p:cNvPr id="3" name="TextBox 2">
            <a:extLst>
              <a:ext uri="{FF2B5EF4-FFF2-40B4-BE49-F238E27FC236}">
                <a16:creationId xmlns:a16="http://schemas.microsoft.com/office/drawing/2014/main" id="{6531C491-888A-D109-6BF5-F497E8DCA344}"/>
              </a:ext>
            </a:extLst>
          </p:cNvPr>
          <p:cNvSpPr txBox="1"/>
          <p:nvPr/>
        </p:nvSpPr>
        <p:spPr>
          <a:xfrm>
            <a:off x="762000" y="533400"/>
            <a:ext cx="7010400" cy="1077218"/>
          </a:xfrm>
          <a:prstGeom prst="rect">
            <a:avLst/>
          </a:prstGeom>
          <a:noFill/>
        </p:spPr>
        <p:txBody>
          <a:bodyPr wrap="square" rtlCol="0">
            <a:spAutoFit/>
          </a:bodyPr>
          <a:lstStyle/>
          <a:p>
            <a:r>
              <a:rPr lang="vi-VN" altLang="en-US" sz="3200" b="1" dirty="0">
                <a:latin typeface="Times New Roman" panose="02020603050405020304" pitchFamily="18" charset="0"/>
              </a:rPr>
              <a:t>CƠN THỞ NHANH THOÁNG QUA</a:t>
            </a:r>
          </a:p>
          <a:p>
            <a:endParaRPr lang="en-VN" sz="32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CDF03483-E275-03FF-3CC6-D9B8028DB82D}"/>
              </a:ext>
            </a:extLst>
          </p:cNvPr>
          <p:cNvSpPr>
            <a:spLocks noGrp="1"/>
          </p:cNvSpPr>
          <p:nvPr>
            <p:ph idx="1"/>
          </p:nvPr>
        </p:nvSpPr>
        <p:spPr>
          <a:xfrm>
            <a:off x="304800" y="381000"/>
            <a:ext cx="8382000" cy="5487988"/>
          </a:xfrm>
        </p:spPr>
        <p:txBody>
          <a:bodyPr/>
          <a:lstStyle/>
          <a:p>
            <a:pPr>
              <a:buClr>
                <a:srgbClr val="99CB38"/>
              </a:buClr>
            </a:pPr>
            <a:r>
              <a:rPr lang="vi-VN" altLang="en-US" sz="3200" b="1" dirty="0">
                <a:solidFill>
                  <a:schemeClr val="tx1"/>
                </a:solidFill>
                <a:latin typeface="Times New Roman" panose="02020603050405020304" pitchFamily="18" charset="0"/>
              </a:rPr>
              <a:t>CƠN THỞ NHANH THOÁNG QUA</a:t>
            </a:r>
          </a:p>
          <a:p>
            <a:pPr>
              <a:buClr>
                <a:srgbClr val="99CB38"/>
              </a:buClr>
            </a:pPr>
            <a:endParaRPr lang="vi-VN" altLang="en-US" sz="3200" i="1" dirty="0">
              <a:solidFill>
                <a:srgbClr val="FF0000"/>
              </a:solidFill>
              <a:latin typeface="Times New Roman" panose="02020603050405020304" pitchFamily="18" charset="0"/>
            </a:endParaRPr>
          </a:p>
          <a:p>
            <a:endParaRPr lang="en-US" altLang="en-US" dirty="0"/>
          </a:p>
        </p:txBody>
      </p:sp>
      <p:graphicFrame>
        <p:nvGraphicFramePr>
          <p:cNvPr id="8" name="Table 7">
            <a:extLst>
              <a:ext uri="{FF2B5EF4-FFF2-40B4-BE49-F238E27FC236}">
                <a16:creationId xmlns:a16="http://schemas.microsoft.com/office/drawing/2014/main" id="{2265D703-3DBD-00AF-5EE0-A76EE9EE7E1B}"/>
              </a:ext>
            </a:extLst>
          </p:cNvPr>
          <p:cNvGraphicFramePr>
            <a:graphicFrameLocks noGrp="1"/>
          </p:cNvGraphicFramePr>
          <p:nvPr>
            <p:extLst>
              <p:ext uri="{D42A27DB-BD31-4B8C-83A1-F6EECF244321}">
                <p14:modId xmlns:p14="http://schemas.microsoft.com/office/powerpoint/2010/main" val="3958348087"/>
              </p:ext>
            </p:extLst>
          </p:nvPr>
        </p:nvGraphicFramePr>
        <p:xfrm>
          <a:off x="304800" y="1447800"/>
          <a:ext cx="8001000" cy="475488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756659450"/>
                    </a:ext>
                  </a:extLst>
                </a:gridCol>
                <a:gridCol w="4000500">
                  <a:extLst>
                    <a:ext uri="{9D8B030D-6E8A-4147-A177-3AD203B41FA5}">
                      <a16:colId xmlns:a16="http://schemas.microsoft.com/office/drawing/2014/main" val="3665169518"/>
                    </a:ext>
                  </a:extLst>
                </a:gridCol>
              </a:tblGrid>
              <a:tr h="4421188">
                <a:tc>
                  <a:txBody>
                    <a:bodyPr/>
                    <a:lstStyle/>
                    <a:p>
                      <a:pPr algn="ctr">
                        <a:lnSpc>
                          <a:spcPct val="150000"/>
                        </a:lnSpc>
                      </a:pPr>
                      <a:r>
                        <a:rPr lang="vi-VN" sz="2400" b="1" i="0" dirty="0">
                          <a:solidFill>
                            <a:srgbClr val="000000"/>
                          </a:solidFill>
                          <a:effectLst/>
                          <a:latin typeface="Times New Roman" panose="02020603050405020304" pitchFamily="18" charset="0"/>
                          <a:cs typeface="Times New Roman" panose="02020603050405020304" pitchFamily="18" charset="0"/>
                        </a:rPr>
                        <a:t>Hình ảnh XQ ngực thẳng</a:t>
                      </a:r>
                    </a:p>
                    <a:p>
                      <a:pPr marL="53975" indent="-53975">
                        <a:lnSpc>
                          <a:spcPct val="150000"/>
                        </a:lnSpc>
                        <a:buFont typeface="Wingdings" pitchFamily="2" charset="2"/>
                        <a:buChar char="ü"/>
                        <a:tabLst/>
                      </a:pPr>
                      <a:r>
                        <a:rPr lang="vi-VN" sz="2400" b="0" i="0" dirty="0">
                          <a:solidFill>
                            <a:srgbClr val="000000"/>
                          </a:solidFill>
                          <a:effectLst/>
                          <a:latin typeface="Times New Roman" panose="02020603050405020304" pitchFamily="18" charset="0"/>
                          <a:cs typeface="Times New Roman" panose="02020603050405020304" pitchFamily="18" charset="0"/>
                        </a:rPr>
                        <a:t> Phổi ứ khí với vệt mờ quanh rốn phổi, tạo ra hình ảnh một bóng tim xù xì trong khi vùng phổi ngoại biên lại sáng. </a:t>
                      </a:r>
                    </a:p>
                    <a:p>
                      <a:pPr marL="53975" indent="-53975">
                        <a:lnSpc>
                          <a:spcPct val="150000"/>
                        </a:lnSpc>
                        <a:buFont typeface="Wingdings" pitchFamily="2" charset="2"/>
                        <a:buChar char="ü"/>
                        <a:tabLst/>
                      </a:pPr>
                      <a:r>
                        <a:rPr lang="vi-VN" sz="2400" b="0" i="0" dirty="0">
                          <a:solidFill>
                            <a:srgbClr val="000000"/>
                          </a:solidFill>
                          <a:effectLst/>
                          <a:latin typeface="Times New Roman" panose="02020603050405020304" pitchFamily="18" charset="0"/>
                          <a:cs typeface="Times New Roman" panose="02020603050405020304" pitchFamily="18" charset="0"/>
                        </a:rPr>
                        <a:t>Thường thấy tràn dịch rãnh liên thuỳ.</a:t>
                      </a:r>
                    </a:p>
                  </a:txBody>
                  <a:tcPr>
                    <a:solidFill>
                      <a:schemeClr val="bg1"/>
                    </a:solidFill>
                  </a:tcPr>
                </a:tc>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r>
                        <a:rPr lang="vi-VN" dirty="0"/>
                        <a:t>Hình</a:t>
                      </a:r>
                      <a:endParaRPr lang="en-US" dirty="0"/>
                    </a:p>
                  </a:txBody>
                  <a:tcPr>
                    <a:solidFill>
                      <a:schemeClr val="bg1"/>
                    </a:solidFill>
                  </a:tcPr>
                </a:tc>
                <a:extLst>
                  <a:ext uri="{0D108BD9-81ED-4DB2-BD59-A6C34878D82A}">
                    <a16:rowId xmlns:a16="http://schemas.microsoft.com/office/drawing/2014/main" val="1904835314"/>
                  </a:ext>
                </a:extLst>
              </a:tr>
            </a:tbl>
          </a:graphicData>
        </a:graphic>
      </p:graphicFrame>
      <p:pic>
        <p:nvPicPr>
          <p:cNvPr id="39947" name="Picture 8">
            <a:extLst>
              <a:ext uri="{FF2B5EF4-FFF2-40B4-BE49-F238E27FC236}">
                <a16:creationId xmlns:a16="http://schemas.microsoft.com/office/drawing/2014/main" id="{17A802D4-D450-A324-746F-88ACFFFC32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81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C68AAEE-22E2-898D-4523-C20166CA8E71}"/>
              </a:ext>
            </a:extLst>
          </p:cNvPr>
          <p:cNvSpPr>
            <a:spLocks noGrp="1"/>
          </p:cNvSpPr>
          <p:nvPr>
            <p:ph type="sldNum" sz="quarter" idx="12"/>
          </p:nvPr>
        </p:nvSpPr>
        <p:spPr/>
        <p:txBody>
          <a:bodyPr/>
          <a:lstStyle/>
          <a:p>
            <a:fld id="{9BE08EE1-575A-E94E-BC30-1300E8680A7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32E71-BD38-61AB-7FAF-65322A6446CB}"/>
              </a:ext>
            </a:extLst>
          </p:cNvPr>
          <p:cNvSpPr>
            <a:spLocks noGrp="1"/>
          </p:cNvSpPr>
          <p:nvPr>
            <p:ph idx="1"/>
          </p:nvPr>
        </p:nvSpPr>
        <p:spPr>
          <a:xfrm>
            <a:off x="381000" y="1752600"/>
            <a:ext cx="8610600" cy="4495800"/>
          </a:xfrm>
        </p:spPr>
        <p:txBody>
          <a:bodyPr/>
          <a:lstStyle/>
          <a:p>
            <a:pPr>
              <a:lnSpc>
                <a:spcPct val="150000"/>
              </a:lnSpc>
              <a:buClr>
                <a:srgbClr val="99CB38"/>
              </a:buClr>
              <a:buFont typeface="Wingdings" pitchFamily="2" charset="2"/>
              <a:buChar char="Ø"/>
              <a:defRPr/>
            </a:pPr>
            <a:r>
              <a:rPr lang="vi-VN" altLang="en-US" sz="2400" dirty="0">
                <a:solidFill>
                  <a:schemeClr val="tx1"/>
                </a:solidFill>
                <a:latin typeface="Times New Roman" panose="02020603050405020304" pitchFamily="18" charset="0"/>
                <a:cs typeface="Times New Roman" panose="02020603050405020304" pitchFamily="18" charset="0"/>
              </a:rPr>
              <a:t>Hầu hết các TH thường là lành tính, tự cải thiện trong 24-48h</a:t>
            </a:r>
          </a:p>
          <a:p>
            <a:pPr>
              <a:lnSpc>
                <a:spcPct val="150000"/>
              </a:lnSpc>
              <a:buFont typeface="Wingdings" pitchFamily="2" charset="2"/>
              <a:buChar char="Ø"/>
              <a:defRPr/>
            </a:pPr>
            <a:r>
              <a:rPr lang="vi-VN" sz="2400" dirty="0">
                <a:latin typeface="Times New Roman" panose="02020603050405020304" pitchFamily="18" charset="0"/>
                <a:cs typeface="Times New Roman" panose="02020603050405020304" pitchFamily="18" charset="0"/>
              </a:rPr>
              <a:t>Điều trị thở nhanh thoáng qua của trẻ sơ sinh là hỗ trợ cung cấp oxy và theo dõi khí máu động mạch hoặc đo độ bão hòa oxy máu.</a:t>
            </a:r>
          </a:p>
          <a:p>
            <a:pPr>
              <a:lnSpc>
                <a:spcPct val="150000"/>
              </a:lnSpc>
              <a:buFont typeface="Wingdings" pitchFamily="2" charset="2"/>
              <a:buChar char="Ø"/>
              <a:defRPr/>
            </a:pPr>
            <a:r>
              <a:rPr lang="vi-VN" sz="2400" dirty="0">
                <a:latin typeface="Times New Roman" panose="02020603050405020304" pitchFamily="18" charset="0"/>
                <a:cs typeface="Times New Roman" panose="02020603050405020304" pitchFamily="18" charset="0"/>
              </a:rPr>
              <a:t>Hiếm khi </a:t>
            </a:r>
            <a:r>
              <a:rPr lang="vi-VN" sz="2400" u="sng" dirty="0">
                <a:latin typeface="Times New Roman" panose="02020603050405020304" pitchFamily="18" charset="0"/>
                <a:cs typeface="Times New Roman" panose="02020603050405020304" pitchFamily="18" charset="0"/>
                <a:hlinkClick r:id="rId2" tooltip="Áp lực Đường thở Dương Liên tục (CPAP)"/>
              </a:rPr>
              <a:t>cần cho thở áp lực dương liên tục</a:t>
            </a:r>
            <a:r>
              <a:rPr lang="vi-VN" sz="2400" dirty="0">
                <a:latin typeface="Times New Roman" panose="02020603050405020304" pitchFamily="18" charset="0"/>
                <a:cs typeface="Times New Roman" panose="02020603050405020304" pitchFamily="18" charset="0"/>
              </a:rPr>
              <a:t> (CPAP) và rất ít trường hợp cần hỗ trợ </a:t>
            </a:r>
            <a:r>
              <a:rPr lang="vi-VN" sz="2400" u="sng" dirty="0">
                <a:latin typeface="Times New Roman" panose="02020603050405020304" pitchFamily="18" charset="0"/>
                <a:cs typeface="Times New Roman" panose="02020603050405020304" pitchFamily="18" charset="0"/>
                <a:hlinkClick r:id="rId3" tooltip="Bệnh nhân thông khí nhân tạo"/>
              </a:rPr>
              <a:t>thở máy</a:t>
            </a:r>
            <a:r>
              <a:rPr lang="vi-VN" sz="2400" dirty="0">
                <a:latin typeface="Times New Roman" panose="02020603050405020304" pitchFamily="18" charset="0"/>
                <a:cs typeface="Times New Roman" panose="02020603050405020304" pitchFamily="18" charset="0"/>
              </a:rPr>
              <a:t>.</a:t>
            </a:r>
          </a:p>
          <a:p>
            <a:pPr>
              <a:lnSpc>
                <a:spcPct val="150000"/>
              </a:lnSpc>
              <a:buFont typeface="Wingdings" pitchFamily="2" charset="2"/>
              <a:buChar char="Ø"/>
              <a:defRPr/>
            </a:pPr>
            <a:r>
              <a:rPr lang="vi-VN" sz="2400" dirty="0">
                <a:latin typeface="Times New Roman" panose="02020603050405020304" pitchFamily="18" charset="0"/>
                <a:cs typeface="Times New Roman" panose="02020603050405020304" pitchFamily="18" charset="0"/>
              </a:rPr>
              <a:t>Một số ít trẻ có TTN </a:t>
            </a:r>
            <a:r>
              <a:rPr lang="vi-VN" sz="2400" u="sng" dirty="0">
                <a:latin typeface="Times New Roman" panose="02020603050405020304" pitchFamily="18" charset="0"/>
                <a:cs typeface="Times New Roman" panose="02020603050405020304" pitchFamily="18" charset="0"/>
                <a:hlinkClick r:id="rId4" tooltip="Tăng huyết áp phổi dai dẳng của trẻ sơ sinh"/>
              </a:rPr>
              <a:t>tăng áp phổi dai dẳng</a:t>
            </a:r>
            <a:r>
              <a:rPr lang="vi-VN" sz="2400" dirty="0">
                <a:latin typeface="Times New Roman" panose="02020603050405020304" pitchFamily="18" charset="0"/>
                <a:cs typeface="Times New Roman" panose="02020603050405020304" pitchFamily="18" charset="0"/>
              </a:rPr>
              <a:t> hoặc </a:t>
            </a:r>
            <a:r>
              <a:rPr lang="vi-VN" sz="2400" u="sng" dirty="0">
                <a:latin typeface="Times New Roman" panose="02020603050405020304" pitchFamily="18" charset="0"/>
                <a:cs typeface="Times New Roman" panose="02020603050405020304" pitchFamily="18" charset="0"/>
                <a:hlinkClick r:id="rId5" tooltip="Tràn khí màng phổi"/>
              </a:rPr>
              <a:t>tràn khí màng phổi</a:t>
            </a:r>
            <a:r>
              <a:rPr lang="vi-VN" sz="2400" dirty="0">
                <a:latin typeface="Times New Roman" panose="02020603050405020304" pitchFamily="18" charset="0"/>
                <a:cs typeface="Times New Roman" panose="02020603050405020304" pitchFamily="18" charset="0"/>
              </a:rPr>
              <a:t>.</a:t>
            </a:r>
          </a:p>
          <a:p>
            <a:pPr>
              <a:buClr>
                <a:srgbClr val="99CB38"/>
              </a:buClr>
              <a:defRPr/>
            </a:pPr>
            <a:endParaRPr lang="vi-VN" altLang="en-US" sz="2400" dirty="0">
              <a:solidFill>
                <a:schemeClr val="tx1"/>
              </a:solidFill>
              <a:latin typeface="Times New Roman" panose="02020603050405020304" pitchFamily="18" charset="0"/>
            </a:endParaRPr>
          </a:p>
          <a:p>
            <a:pPr>
              <a:defRPr/>
            </a:pPr>
            <a:endParaRPr lang="en-US" dirty="0"/>
          </a:p>
        </p:txBody>
      </p:sp>
      <p:sp>
        <p:nvSpPr>
          <p:cNvPr id="2" name="Slide Number Placeholder 1">
            <a:extLst>
              <a:ext uri="{FF2B5EF4-FFF2-40B4-BE49-F238E27FC236}">
                <a16:creationId xmlns:a16="http://schemas.microsoft.com/office/drawing/2014/main" id="{BED18622-C898-2C9F-4F1E-83399B18D474}"/>
              </a:ext>
            </a:extLst>
          </p:cNvPr>
          <p:cNvSpPr>
            <a:spLocks noGrp="1"/>
          </p:cNvSpPr>
          <p:nvPr>
            <p:ph type="sldNum" sz="quarter" idx="12"/>
          </p:nvPr>
        </p:nvSpPr>
        <p:spPr/>
        <p:txBody>
          <a:bodyPr/>
          <a:lstStyle/>
          <a:p>
            <a:fld id="{9BE08EE1-575A-E94E-BC30-1300E8680A7A}" type="slidenum">
              <a:rPr lang="en-US" altLang="en-US" smtClean="0"/>
              <a:pPr/>
              <a:t>18</a:t>
            </a:fld>
            <a:endParaRPr lang="en-US" altLang="en-US"/>
          </a:p>
        </p:txBody>
      </p:sp>
      <p:sp>
        <p:nvSpPr>
          <p:cNvPr id="4" name="TextBox 3">
            <a:extLst>
              <a:ext uri="{FF2B5EF4-FFF2-40B4-BE49-F238E27FC236}">
                <a16:creationId xmlns:a16="http://schemas.microsoft.com/office/drawing/2014/main" id="{4D1715B6-2BE2-AA42-547E-9C57A884D6FF}"/>
              </a:ext>
            </a:extLst>
          </p:cNvPr>
          <p:cNvSpPr txBox="1"/>
          <p:nvPr/>
        </p:nvSpPr>
        <p:spPr>
          <a:xfrm>
            <a:off x="609600" y="228600"/>
            <a:ext cx="7799388" cy="954107"/>
          </a:xfrm>
          <a:prstGeom prst="rect">
            <a:avLst/>
          </a:prstGeom>
          <a:noFill/>
        </p:spPr>
        <p:txBody>
          <a:bodyPr wrap="square" rtlCol="0">
            <a:spAutoFit/>
          </a:bodyPr>
          <a:lstStyle/>
          <a:p>
            <a:r>
              <a:rPr lang="vi-VN" altLang="en-US" sz="2800" b="1" dirty="0">
                <a:latin typeface="Times New Roman" panose="02020603050405020304" pitchFamily="18" charset="0"/>
              </a:rPr>
              <a:t>ĐIỀU TRỊ CƠN THỞ NHANH THOÁNG QUA</a:t>
            </a:r>
          </a:p>
          <a:p>
            <a:endParaRPr lang="en-VN"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BCFD1516-4BB0-129E-A173-78968C239C81}"/>
              </a:ext>
            </a:extLst>
          </p:cNvPr>
          <p:cNvSpPr>
            <a:spLocks noGrp="1"/>
          </p:cNvSpPr>
          <p:nvPr>
            <p:ph idx="1"/>
          </p:nvPr>
        </p:nvSpPr>
        <p:spPr>
          <a:xfrm>
            <a:off x="228600" y="228600"/>
            <a:ext cx="8763000" cy="6019800"/>
          </a:xfrm>
        </p:spPr>
        <p:txBody>
          <a:bodyPr/>
          <a:lstStyle/>
          <a:p>
            <a:pPr algn="ctr">
              <a:defRPr/>
            </a:pPr>
            <a:r>
              <a:rPr lang="vi-VN" altLang="en-US" sz="3200" b="1" dirty="0">
                <a:solidFill>
                  <a:schemeClr val="tx1"/>
                </a:solidFill>
                <a:latin typeface="+mj-lt"/>
              </a:rPr>
              <a:t>2. BỆNH MÀNG TRONG (RDS)</a:t>
            </a:r>
          </a:p>
          <a:p>
            <a:pPr>
              <a:defRPr/>
            </a:pPr>
            <a:endParaRPr lang="vi-VN" altLang="en-US" sz="3200" i="1" dirty="0">
              <a:solidFill>
                <a:srgbClr val="FF0000"/>
              </a:solidFill>
              <a:latin typeface="+mj-lt"/>
            </a:endParaRPr>
          </a:p>
          <a:p>
            <a:pPr>
              <a:defRPr/>
            </a:pPr>
            <a:endParaRPr lang="vi-VN" altLang="en-US" sz="3200" i="1" dirty="0">
              <a:solidFill>
                <a:srgbClr val="FF0000"/>
              </a:solidFill>
              <a:latin typeface="+mj-lt"/>
            </a:endParaRPr>
          </a:p>
          <a:p>
            <a:pPr>
              <a:defRPr/>
            </a:pPr>
            <a:endParaRPr lang="vi-VN" altLang="en-US" sz="3200" i="1" dirty="0">
              <a:solidFill>
                <a:srgbClr val="FF0000"/>
              </a:solidFill>
              <a:latin typeface="+mj-lt"/>
            </a:endParaRPr>
          </a:p>
          <a:p>
            <a:pPr marL="0" indent="0">
              <a:buFont typeface="Calibri" panose="020F0502020204030204" pitchFamily="34" charset="0"/>
              <a:buNone/>
              <a:defRPr/>
            </a:pPr>
            <a:endParaRPr lang="vi-VN" altLang="en-US" sz="3200" i="1" dirty="0">
              <a:solidFill>
                <a:srgbClr val="FF0000"/>
              </a:solidFill>
              <a:latin typeface="+mj-lt"/>
            </a:endParaRPr>
          </a:p>
          <a:p>
            <a:pPr marL="404813" indent="-404813">
              <a:lnSpc>
                <a:spcPct val="150000"/>
              </a:lnSpc>
              <a:buFont typeface="Arial" panose="020B0604020202020204" pitchFamily="34" charset="0"/>
              <a:buChar char="•"/>
              <a:defRPr/>
            </a:pPr>
            <a:r>
              <a:rPr lang="vi-VN" altLang="en-US" sz="2800" dirty="0">
                <a:solidFill>
                  <a:schemeClr val="tx1"/>
                </a:solidFill>
                <a:latin typeface="Times New Roman" panose="02020603050405020304" pitchFamily="18" charset="0"/>
                <a:cs typeface="Times New Roman" panose="02020603050405020304" pitchFamily="18" charset="0"/>
              </a:rPr>
              <a:t>Nguyên nhân thường gặp nhất gây SHH và tử vong hàng đầu ở trẻ non tháng</a:t>
            </a:r>
          </a:p>
          <a:p>
            <a:pPr marL="404813" indent="-404813">
              <a:lnSpc>
                <a:spcPct val="150000"/>
              </a:lnSpc>
              <a:buFont typeface="Arial" panose="020B0604020202020204" pitchFamily="34" charset="0"/>
              <a:buChar char="•"/>
              <a:defRPr/>
            </a:pPr>
            <a:r>
              <a:rPr lang="vi-VN" altLang="en-US" sz="2800" dirty="0">
                <a:solidFill>
                  <a:schemeClr val="tx1"/>
                </a:solidFill>
                <a:latin typeface="Times New Roman" panose="02020603050405020304" pitchFamily="18" charset="0"/>
                <a:cs typeface="Times New Roman" panose="02020603050405020304" pitchFamily="18" charset="0"/>
              </a:rPr>
              <a:t>47% tử vong sơ sinh do RDS và biến chứng</a:t>
            </a:r>
          </a:p>
          <a:p>
            <a:pPr marL="404813" indent="-404813">
              <a:lnSpc>
                <a:spcPct val="150000"/>
              </a:lnSpc>
              <a:buFont typeface="Arial" panose="020B0604020202020204" pitchFamily="34" charset="0"/>
              <a:buChar char="•"/>
              <a:defRPr/>
            </a:pPr>
            <a:r>
              <a:rPr lang="vi-VN" altLang="en-US" sz="2800" dirty="0">
                <a:solidFill>
                  <a:schemeClr val="tx1"/>
                </a:solidFill>
                <a:latin typeface="Times New Roman" panose="02020603050405020304" pitchFamily="18" charset="0"/>
                <a:cs typeface="Times New Roman" panose="02020603050405020304" pitchFamily="18" charset="0"/>
              </a:rPr>
              <a:t>Có thể gặp ở trẻ đủ tháng</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indent="0">
              <a:buFont typeface="Calibri" panose="020F0502020204030204" pitchFamily="34" charset="0"/>
              <a:buNone/>
              <a:defRPr/>
            </a:pPr>
            <a:endParaRPr lang="vi-VN" altLang="en-US" sz="3200" i="1" dirty="0">
              <a:solidFill>
                <a:srgbClr val="FF0000"/>
              </a:solidFill>
              <a:latin typeface="+mj-lt"/>
            </a:endParaRPr>
          </a:p>
          <a:p>
            <a:pPr>
              <a:defRPr/>
            </a:pPr>
            <a:endParaRPr lang="vi-VN" altLang="en-US" sz="3200" i="1" dirty="0">
              <a:solidFill>
                <a:srgbClr val="FF0000"/>
              </a:solidFill>
              <a:latin typeface="+mj-lt"/>
            </a:endParaRPr>
          </a:p>
        </p:txBody>
      </p:sp>
      <p:pic>
        <p:nvPicPr>
          <p:cNvPr id="41987" name="Picture 3">
            <a:extLst>
              <a:ext uri="{FF2B5EF4-FFF2-40B4-BE49-F238E27FC236}">
                <a16:creationId xmlns:a16="http://schemas.microsoft.com/office/drawing/2014/main" id="{FA31C74C-FD16-163C-6F46-33645114A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96938"/>
            <a:ext cx="9144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45398CA-541E-84F9-CE7A-12542544DE14}"/>
              </a:ext>
            </a:extLst>
          </p:cNvPr>
          <p:cNvSpPr>
            <a:spLocks noGrp="1"/>
          </p:cNvSpPr>
          <p:nvPr>
            <p:ph type="sldNum" sz="quarter" idx="12"/>
          </p:nvPr>
        </p:nvSpPr>
        <p:spPr/>
        <p:txBody>
          <a:bodyPr/>
          <a:lstStyle/>
          <a:p>
            <a:fld id="{9BE08EE1-575A-E94E-BC30-1300E8680A7A}"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99634"/>
          </a:xfrm>
        </p:spPr>
        <p:txBody>
          <a:bodyPr>
            <a:normAutofit fontScale="90000"/>
          </a:bodyPr>
          <a:lstStyle/>
          <a:p>
            <a:pPr algn="ctr"/>
            <a:r>
              <a:rPr lang="en-US" b="1" dirty="0">
                <a:solidFill>
                  <a:srgbClr val="002060"/>
                </a:solidFill>
                <a:latin typeface="Times New Roman" panose="02020603050405020304" pitchFamily="18" charset="0"/>
                <a:cs typeface="Times New Roman" panose="02020603050405020304" pitchFamily="18" charset="0"/>
              </a:rPr>
              <a:t>ĐẶT VẤN ĐỀ</a:t>
            </a:r>
            <a:endParaRPr lang="vi-V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6155494"/>
              </p:ext>
            </p:extLst>
          </p:nvPr>
        </p:nvGraphicFramePr>
        <p:xfrm>
          <a:off x="0" y="2637183"/>
          <a:ext cx="4040627" cy="2302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85673697"/>
              </p:ext>
            </p:extLst>
          </p:nvPr>
        </p:nvGraphicFramePr>
        <p:xfrm>
          <a:off x="3672606" y="2997980"/>
          <a:ext cx="2912494" cy="158269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a:cxnSpLocks/>
          </p:cNvCxnSpPr>
          <p:nvPr/>
        </p:nvCxnSpPr>
        <p:spPr>
          <a:xfrm>
            <a:off x="2020313" y="2765851"/>
            <a:ext cx="3108540" cy="374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2274967" y="4331988"/>
            <a:ext cx="2828408" cy="44726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67399" y="3103537"/>
            <a:ext cx="2647951" cy="1541448"/>
          </a:xfrm>
          <a:prstGeom prst="rect">
            <a:avLst/>
          </a:prstGeom>
        </p:spPr>
        <p:txBody>
          <a:bodyPr wrap="square">
            <a:spAutoFit/>
          </a:bodyPr>
          <a:lstStyle/>
          <a:p>
            <a:pPr marL="257175" indent="-257175" algn="just">
              <a:spcAft>
                <a:spcPts val="450"/>
              </a:spcAft>
              <a:buFont typeface="Wingdings" panose="05000000000000000000" pitchFamily="2" charset="2"/>
              <a:buChar char="Ø"/>
              <a:defRPr/>
            </a:pPr>
            <a:r>
              <a:rPr lang="vi-VN" dirty="0">
                <a:latin typeface="Times New Roman" panose="02020603050405020304" pitchFamily="18" charset="0"/>
                <a:cs typeface="Times New Roman" panose="02020603050405020304" pitchFamily="18" charset="0"/>
              </a:rPr>
              <a:t>75% tử vong xảy ra trong tuần đầu sau sinh</a:t>
            </a:r>
          </a:p>
          <a:p>
            <a:pPr marL="257175" indent="-257175" algn="just">
              <a:buFont typeface="Wingdings" panose="05000000000000000000" pitchFamily="2" charset="2"/>
              <a:buChar char="Ø"/>
              <a:defRPr/>
            </a:pPr>
            <a:r>
              <a:rPr lang="vi-VN" dirty="0">
                <a:latin typeface="Times New Roman" panose="02020603050405020304" pitchFamily="18" charset="0"/>
                <a:cs typeface="Times New Roman" panose="02020603050405020304" pitchFamily="18" charset="0"/>
              </a:rPr>
              <a:t>Khoảng một triệu trẻ sơ sinh tử vong ngay trong 24 giờ đầu</a:t>
            </a:r>
          </a:p>
        </p:txBody>
      </p:sp>
      <p:sp>
        <p:nvSpPr>
          <p:cNvPr id="32" name="Rectangle 31"/>
          <p:cNvSpPr/>
          <p:nvPr/>
        </p:nvSpPr>
        <p:spPr>
          <a:xfrm>
            <a:off x="834948" y="2111096"/>
            <a:ext cx="7886699" cy="430887"/>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Suy hô hấp (SHH) là một hội chứng rất thường gặp ở thời kì sơ sinh.</a:t>
            </a:r>
          </a:p>
        </p:txBody>
      </p:sp>
      <p:sp>
        <p:nvSpPr>
          <p:cNvPr id="33" name="Rectangle 32"/>
          <p:cNvSpPr/>
          <p:nvPr/>
        </p:nvSpPr>
        <p:spPr>
          <a:xfrm>
            <a:off x="2884612" y="5005721"/>
            <a:ext cx="1999265"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WHO –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2019</a:t>
            </a:r>
            <a:endParaRPr lang="vi-VN" b="1" dirty="0">
              <a:latin typeface="Times New Roman" panose="02020603050405020304" pitchFamily="18" charset="0"/>
              <a:cs typeface="Times New Roman" panose="02020603050405020304" pitchFamily="18" charset="0"/>
            </a:endParaRPr>
          </a:p>
        </p:txBody>
      </p:sp>
      <p:sp>
        <p:nvSpPr>
          <p:cNvPr id="3" name="Rectangle 2"/>
          <p:cNvSpPr/>
          <p:nvPr/>
        </p:nvSpPr>
        <p:spPr>
          <a:xfrm>
            <a:off x="715611" y="5954167"/>
            <a:ext cx="8069036" cy="276999"/>
          </a:xfrm>
          <a:prstGeom prst="rect">
            <a:avLst/>
          </a:prstGeom>
        </p:spPr>
        <p:txBody>
          <a:bodyPr wrap="square">
            <a:spAutoFit/>
          </a:bodyPr>
          <a:lstStyle/>
          <a:p>
            <a:r>
              <a:rPr lang="vi-VN" sz="1200" dirty="0">
                <a:latin typeface="Times New Roman" panose="02020603050405020304" pitchFamily="18" charset="0"/>
                <a:ea typeface="Calibri" panose="020F0502020204030204" pitchFamily="34" charset="0"/>
              </a:rPr>
              <a:t>World Health Organization (2020), "Newborns: improving survival and well being</a:t>
            </a:r>
            <a:r>
              <a:rPr lang="vi-VN" sz="1200" i="1" dirty="0">
                <a:latin typeface="Times New Roman" panose="02020603050405020304" pitchFamily="18" charset="0"/>
                <a:ea typeface="Calibri" panose="020F0502020204030204" pitchFamily="34" charset="0"/>
              </a:rPr>
              <a:t>"</a:t>
            </a:r>
            <a:r>
              <a:rPr lang="vi-VN" sz="1200" dirty="0">
                <a:latin typeface="Times New Roman" panose="02020603050405020304" pitchFamily="18" charset="0"/>
                <a:ea typeface="Calibri" panose="020F0502020204030204" pitchFamily="34" charset="0"/>
              </a:rPr>
              <a:t>, </a:t>
            </a:r>
            <a:r>
              <a:rPr lang="vi-VN" sz="1200" i="1" dirty="0">
                <a:latin typeface="Times New Roman" panose="02020603050405020304" pitchFamily="18" charset="0"/>
                <a:ea typeface="Calibri" panose="020F0502020204030204" pitchFamily="34" charset="0"/>
              </a:rPr>
              <a:t>Global Health Observatory (GHO) data</a:t>
            </a:r>
            <a:r>
              <a:rPr lang="vi-VN" sz="1200" dirty="0">
                <a:latin typeface="Times New Roman" panose="02020603050405020304" pitchFamily="18" charset="0"/>
                <a:ea typeface="Calibri" panose="020F0502020204030204" pitchFamily="34" charset="0"/>
              </a:rPr>
              <a:t>.</a:t>
            </a:r>
            <a:endParaRPr lang="vi-VN" sz="1200" dirty="0"/>
          </a:p>
        </p:txBody>
      </p:sp>
    </p:spTree>
    <p:extLst>
      <p:ext uri="{BB962C8B-B14F-4D97-AF65-F5344CB8AC3E}">
        <p14:creationId xmlns:p14="http://schemas.microsoft.com/office/powerpoint/2010/main" val="3842587841"/>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C03D4DF0-FD10-B094-51D6-0DD92C66ADB3}"/>
              </a:ext>
            </a:extLst>
          </p:cNvPr>
          <p:cNvSpPr>
            <a:spLocks noGrp="1"/>
          </p:cNvSpPr>
          <p:nvPr>
            <p:ph idx="1"/>
          </p:nvPr>
        </p:nvSpPr>
        <p:spPr>
          <a:xfrm>
            <a:off x="228600" y="1905000"/>
            <a:ext cx="8534400" cy="3963988"/>
          </a:xfrm>
        </p:spPr>
        <p:txBody>
          <a:bodyPr/>
          <a:lstStyle/>
          <a:p>
            <a:pPr>
              <a:defRPr/>
            </a:pPr>
            <a:r>
              <a:rPr lang="vi-VN" altLang="en-US" sz="3200" b="1" dirty="0">
                <a:solidFill>
                  <a:srgbClr val="0070C0"/>
                </a:solidFill>
                <a:latin typeface="Times New Roman" panose="02020603050405020304" pitchFamily="18" charset="0"/>
                <a:cs typeface="Times New Roman" panose="02020603050405020304" pitchFamily="18" charset="0"/>
              </a:rPr>
              <a:t>Yếu tố nguy cơ</a:t>
            </a:r>
          </a:p>
          <a:p>
            <a:pPr marL="809625" indent="-404813" algn="just">
              <a:buFont typeface="Wingdings" panose="05000000000000000000" pitchFamily="2" charset="2"/>
              <a:buChar char="Ø"/>
              <a:defRPr/>
            </a:pPr>
            <a:r>
              <a:rPr lang="vi-VN" altLang="en-US" sz="2400" dirty="0">
                <a:solidFill>
                  <a:schemeClr val="tx1"/>
                </a:solidFill>
                <a:latin typeface="+mj-lt"/>
              </a:rPr>
              <a:t>Mẹ đa thai</a:t>
            </a:r>
          </a:p>
          <a:p>
            <a:pPr marL="809625" indent="-404813" algn="just">
              <a:buFont typeface="Wingdings" panose="05000000000000000000" pitchFamily="2" charset="2"/>
              <a:buChar char="Ø"/>
              <a:defRPr/>
            </a:pPr>
            <a:r>
              <a:rPr lang="vi-VN" altLang="en-US" sz="2400" dirty="0">
                <a:solidFill>
                  <a:schemeClr val="tx1"/>
                </a:solidFill>
                <a:latin typeface="+mj-lt"/>
              </a:rPr>
              <a:t>Mẹ mắc tiểu đường</a:t>
            </a:r>
          </a:p>
          <a:p>
            <a:pPr marL="809625" indent="-404813" algn="just">
              <a:buFont typeface="Wingdings" panose="05000000000000000000" pitchFamily="2" charset="2"/>
              <a:buChar char="Ø"/>
              <a:defRPr/>
            </a:pPr>
            <a:r>
              <a:rPr lang="vi-VN" altLang="en-US" sz="2400" dirty="0">
                <a:solidFill>
                  <a:schemeClr val="tx1"/>
                </a:solidFill>
                <a:latin typeface="+mj-lt"/>
              </a:rPr>
              <a:t>Nhiễm khuẩn huyết</a:t>
            </a:r>
          </a:p>
          <a:p>
            <a:pPr marL="809625" indent="-404813" algn="just">
              <a:buFont typeface="Wingdings" panose="05000000000000000000" pitchFamily="2" charset="2"/>
              <a:buChar char="Ø"/>
              <a:defRPr/>
            </a:pPr>
            <a:r>
              <a:rPr lang="vi-VN" altLang="en-US" sz="2400" dirty="0">
                <a:solidFill>
                  <a:schemeClr val="tx1"/>
                </a:solidFill>
                <a:latin typeface="+mj-lt"/>
              </a:rPr>
              <a:t>Giảm oxy máu</a:t>
            </a:r>
          </a:p>
          <a:p>
            <a:pPr marL="809625" indent="-404813" algn="just">
              <a:buFont typeface="Wingdings" panose="05000000000000000000" pitchFamily="2" charset="2"/>
              <a:buChar char="Ø"/>
              <a:defRPr/>
            </a:pPr>
            <a:r>
              <a:rPr lang="vi-VN" altLang="en-US" sz="2400" dirty="0">
                <a:solidFill>
                  <a:schemeClr val="tx1"/>
                </a:solidFill>
                <a:latin typeface="+mj-lt"/>
              </a:rPr>
              <a:t>Toan máu</a:t>
            </a:r>
          </a:p>
          <a:p>
            <a:pPr marL="809625" indent="-404813" algn="just">
              <a:buFont typeface="Wingdings" panose="05000000000000000000" pitchFamily="2" charset="2"/>
              <a:buChar char="Ø"/>
              <a:defRPr/>
            </a:pPr>
            <a:r>
              <a:rPr lang="vi-VN" altLang="en-US" sz="2400" dirty="0">
                <a:solidFill>
                  <a:schemeClr val="tx1"/>
                </a:solidFill>
                <a:latin typeface="+mj-lt"/>
              </a:rPr>
              <a:t>Hạ thân nhiệt</a:t>
            </a:r>
          </a:p>
        </p:txBody>
      </p:sp>
      <p:sp>
        <p:nvSpPr>
          <p:cNvPr id="2" name="Slide Number Placeholder 1">
            <a:extLst>
              <a:ext uri="{FF2B5EF4-FFF2-40B4-BE49-F238E27FC236}">
                <a16:creationId xmlns:a16="http://schemas.microsoft.com/office/drawing/2014/main" id="{9154388B-C508-AD34-3839-D64DDE1BF542}"/>
              </a:ext>
            </a:extLst>
          </p:cNvPr>
          <p:cNvSpPr>
            <a:spLocks noGrp="1"/>
          </p:cNvSpPr>
          <p:nvPr>
            <p:ph type="sldNum" sz="quarter" idx="12"/>
          </p:nvPr>
        </p:nvSpPr>
        <p:spPr/>
        <p:txBody>
          <a:bodyPr/>
          <a:lstStyle/>
          <a:p>
            <a:fld id="{9BE08EE1-575A-E94E-BC30-1300E8680A7A}" type="slidenum">
              <a:rPr lang="en-US" altLang="en-US" smtClean="0"/>
              <a:pPr/>
              <a:t>20</a:t>
            </a:fld>
            <a:endParaRPr lang="en-US" altLang="en-US"/>
          </a:p>
        </p:txBody>
      </p:sp>
      <p:sp>
        <p:nvSpPr>
          <p:cNvPr id="4" name="TextBox 3">
            <a:extLst>
              <a:ext uri="{FF2B5EF4-FFF2-40B4-BE49-F238E27FC236}">
                <a16:creationId xmlns:a16="http://schemas.microsoft.com/office/drawing/2014/main" id="{0B665F8F-5D0F-0CEC-7A14-8E3B11752BAC}"/>
              </a:ext>
            </a:extLst>
          </p:cNvPr>
          <p:cNvSpPr txBox="1"/>
          <p:nvPr/>
        </p:nvSpPr>
        <p:spPr>
          <a:xfrm>
            <a:off x="1212850" y="457200"/>
            <a:ext cx="6211888" cy="615553"/>
          </a:xfrm>
          <a:prstGeom prst="rect">
            <a:avLst/>
          </a:prstGeom>
          <a:noFill/>
        </p:spPr>
        <p:txBody>
          <a:bodyPr wrap="square" rtlCol="0">
            <a:spAutoFit/>
          </a:bodyPr>
          <a:lstStyle/>
          <a:p>
            <a:r>
              <a:rPr lang="vi-VN" altLang="en-US" sz="3400" b="1" dirty="0">
                <a:latin typeface="+mj-lt"/>
              </a:rPr>
              <a:t>BỆNH MÀNG TRONG (RDS)</a:t>
            </a:r>
            <a:endParaRPr lang="en-VN" sz="3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35AF7-1B13-8E25-B72C-B9D08005DA64}"/>
              </a:ext>
            </a:extLst>
          </p:cNvPr>
          <p:cNvSpPr>
            <a:spLocks noGrp="1"/>
          </p:cNvSpPr>
          <p:nvPr>
            <p:ph idx="1"/>
          </p:nvPr>
        </p:nvSpPr>
        <p:spPr>
          <a:xfrm>
            <a:off x="304800" y="1828800"/>
            <a:ext cx="8610600" cy="4040188"/>
          </a:xfrm>
        </p:spPr>
        <p:txBody>
          <a:bodyPr/>
          <a:lstStyle/>
          <a:p>
            <a:pPr marL="0" indent="0">
              <a:buNone/>
              <a:defRPr/>
            </a:pPr>
            <a:endParaRPr lang="vi-VN" altLang="en-US" sz="3200" i="1" dirty="0">
              <a:solidFill>
                <a:srgbClr val="FF0000"/>
              </a:solidFill>
              <a:latin typeface="Times New Roman" panose="02020603050405020304" pitchFamily="18" charset="0"/>
              <a:cs typeface="Times New Roman" panose="02020603050405020304" pitchFamily="18" charset="0"/>
            </a:endParaRPr>
          </a:p>
          <a:p>
            <a:pPr marL="498475" indent="-363538">
              <a:buFont typeface="Wingdings" pitchFamily="2" charset="2"/>
              <a:buChar char="ü"/>
              <a:defRPr/>
            </a:pPr>
            <a:r>
              <a:rPr lang="vi-VN" sz="2800" dirty="0">
                <a:latin typeface="Times New Roman" panose="02020603050405020304" pitchFamily="18" charset="0"/>
                <a:cs typeface="Times New Roman" panose="02020603050405020304" pitchFamily="18" charset="0"/>
              </a:rPr>
              <a:t>Suy hô hấp</a:t>
            </a:r>
          </a:p>
          <a:p>
            <a:pPr marL="498475" indent="-363538">
              <a:buFont typeface="Wingdings" pitchFamily="2" charset="2"/>
              <a:buChar char="ü"/>
              <a:defRPr/>
            </a:pPr>
            <a:r>
              <a:rPr lang="vi-VN" sz="2800" dirty="0">
                <a:latin typeface="Times New Roman" panose="02020603050405020304" pitchFamily="18" charset="0"/>
                <a:cs typeface="Times New Roman" panose="02020603050405020304" pitchFamily="18" charset="0"/>
              </a:rPr>
              <a:t>Khởi phát: &lt;= 6h tuổi</a:t>
            </a:r>
          </a:p>
          <a:p>
            <a:pPr marL="498475" indent="-363538">
              <a:buFont typeface="Wingdings" pitchFamily="2" charset="2"/>
              <a:buChar char="ü"/>
              <a:defRPr/>
            </a:pPr>
            <a:r>
              <a:rPr lang="vi-VN" sz="2800" dirty="0">
                <a:latin typeface="Times New Roman" panose="02020603050405020304" pitchFamily="18" charset="0"/>
                <a:cs typeface="Times New Roman" panose="02020603050405020304" pitchFamily="18" charset="0"/>
              </a:rPr>
              <a:t>SHH nặng xuất hiện khoảng 12h sau sinh</a:t>
            </a:r>
          </a:p>
          <a:p>
            <a:pPr marL="498475" indent="-363538">
              <a:buFont typeface="Wingdings" pitchFamily="2" charset="2"/>
              <a:buChar char="ü"/>
              <a:defRPr/>
            </a:pPr>
            <a:r>
              <a:rPr lang="vi-VN" sz="2800" dirty="0">
                <a:latin typeface="Times New Roman" panose="02020603050405020304" pitchFamily="18" charset="0"/>
                <a:cs typeface="Times New Roman" panose="02020603050405020304" pitchFamily="18" charset="0"/>
              </a:rPr>
              <a:t>Kéo dài 48-72h</a:t>
            </a:r>
          </a:p>
          <a:p>
            <a:pPr>
              <a:defRPr/>
            </a:pPr>
            <a:endParaRPr lang="en-US" dirty="0"/>
          </a:p>
        </p:txBody>
      </p:sp>
      <p:sp>
        <p:nvSpPr>
          <p:cNvPr id="2" name="Slide Number Placeholder 1">
            <a:extLst>
              <a:ext uri="{FF2B5EF4-FFF2-40B4-BE49-F238E27FC236}">
                <a16:creationId xmlns:a16="http://schemas.microsoft.com/office/drawing/2014/main" id="{57C934FE-2459-EA36-8781-6BF10DE7127B}"/>
              </a:ext>
            </a:extLst>
          </p:cNvPr>
          <p:cNvSpPr>
            <a:spLocks noGrp="1"/>
          </p:cNvSpPr>
          <p:nvPr>
            <p:ph type="sldNum" sz="quarter" idx="12"/>
          </p:nvPr>
        </p:nvSpPr>
        <p:spPr/>
        <p:txBody>
          <a:bodyPr/>
          <a:lstStyle/>
          <a:p>
            <a:fld id="{9BE08EE1-575A-E94E-BC30-1300E8680A7A}" type="slidenum">
              <a:rPr lang="en-US" altLang="en-US" smtClean="0"/>
              <a:pPr/>
              <a:t>21</a:t>
            </a:fld>
            <a:endParaRPr lang="en-US" altLang="en-US"/>
          </a:p>
        </p:txBody>
      </p:sp>
      <p:sp>
        <p:nvSpPr>
          <p:cNvPr id="4" name="TextBox 3">
            <a:extLst>
              <a:ext uri="{FF2B5EF4-FFF2-40B4-BE49-F238E27FC236}">
                <a16:creationId xmlns:a16="http://schemas.microsoft.com/office/drawing/2014/main" id="{33DDD8E7-2766-ED31-2172-CCB0004E21EF}"/>
              </a:ext>
            </a:extLst>
          </p:cNvPr>
          <p:cNvSpPr txBox="1"/>
          <p:nvPr/>
        </p:nvSpPr>
        <p:spPr>
          <a:xfrm>
            <a:off x="304800" y="381000"/>
            <a:ext cx="8534400" cy="1138773"/>
          </a:xfrm>
          <a:prstGeom prst="rect">
            <a:avLst/>
          </a:prstGeom>
          <a:noFill/>
        </p:spPr>
        <p:txBody>
          <a:bodyPr wrap="square" rtlCol="0">
            <a:spAutoFit/>
          </a:bodyPr>
          <a:lstStyle/>
          <a:p>
            <a:r>
              <a:rPr lang="vi-VN" altLang="en-US" sz="3400" b="1" dirty="0">
                <a:solidFill>
                  <a:schemeClr val="tx1"/>
                </a:solidFill>
                <a:latin typeface="Times New Roman" panose="02020603050405020304" pitchFamily="18" charset="0"/>
                <a:cs typeface="Times New Roman" panose="02020603050405020304" pitchFamily="18" charset="0"/>
              </a:rPr>
              <a:t>LÂM SÀNG BỆNH MÀNG TRONG (RDS)</a:t>
            </a:r>
          </a:p>
          <a:p>
            <a:endParaRPr lang="en-VN" sz="3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4CDB-F168-93D1-D3A6-47E599BB0F7E}"/>
              </a:ext>
            </a:extLst>
          </p:cNvPr>
          <p:cNvSpPr>
            <a:spLocks noGrp="1"/>
          </p:cNvSpPr>
          <p:nvPr>
            <p:ph type="title"/>
          </p:nvPr>
        </p:nvSpPr>
        <p:spPr>
          <a:xfrm>
            <a:off x="838200" y="228600"/>
            <a:ext cx="7805738" cy="1906587"/>
          </a:xfrm>
        </p:spPr>
        <p:txBody>
          <a:bodyPr/>
          <a:lstStyle/>
          <a:p>
            <a:pPr marL="323850" indent="-323850">
              <a:defRPr/>
            </a:pPr>
            <a:r>
              <a:rPr lang="vi-VN" sz="2000" b="1" dirty="0">
                <a:solidFill>
                  <a:schemeClr val="tx1"/>
                </a:solidFill>
                <a:latin typeface="Times New Roman" panose="02020603050405020304" pitchFamily="18" charset="0"/>
                <a:cs typeface="Times New Roman" panose="02020603050405020304" pitchFamily="18" charset="0"/>
              </a:rPr>
              <a:t>Các giai đoạn bệnh màng trong dựa vào xquang</a:t>
            </a:r>
            <a:r>
              <a:rPr lang="vi-VN" sz="2000" b="1" i="1" dirty="0">
                <a:solidFill>
                  <a:srgbClr val="0070C0"/>
                </a:solidFill>
                <a:latin typeface="Times New Roman" panose="02020603050405020304" pitchFamily="18" charset="0"/>
                <a:cs typeface="Times New Roman" panose="02020603050405020304" pitchFamily="18" charset="0"/>
              </a:rPr>
              <a:t/>
            </a:r>
            <a:br>
              <a:rPr lang="vi-VN" sz="2000" b="1" i="1" dirty="0">
                <a:solidFill>
                  <a:srgbClr val="0070C0"/>
                </a:solidFill>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GĐ I: H/a Ứ khí phế quản lớn</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GĐII: Nhiều hạt mờ rải rác dạng lưới</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GĐ III: Phổi </a:t>
            </a:r>
            <a:r>
              <a:rPr lang="vi-VN" sz="1800" dirty="0" smtClean="0">
                <a:latin typeface="Times New Roman" panose="02020603050405020304" pitchFamily="18" charset="0"/>
                <a:cs typeface="Times New Roman" panose="02020603050405020304" pitchFamily="18" charset="0"/>
              </a:rPr>
              <a:t>mờ, </a:t>
            </a:r>
            <a:r>
              <a:rPr lang="vi-VN" sz="1800" dirty="0">
                <a:latin typeface="Times New Roman" panose="02020603050405020304" pitchFamily="18" charset="0"/>
                <a:cs typeface="Times New Roman" panose="02020603050405020304" pitchFamily="18" charset="0"/>
              </a:rPr>
              <a:t>bờ tim nhìn không rõ</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GĐ IV: Chỉ còn nhìn thấy nhánh khí phế quản</a:t>
            </a:r>
            <a:r>
              <a:rPr lang="vi-VN" sz="2700" dirty="0"/>
              <a:t/>
            </a:r>
            <a:br>
              <a:rPr lang="vi-VN" sz="2700" dirty="0"/>
            </a:br>
            <a:endParaRPr lang="en-US" sz="2700" dirty="0"/>
          </a:p>
        </p:txBody>
      </p:sp>
      <p:pic>
        <p:nvPicPr>
          <p:cNvPr id="47107" name="Content Placeholder 3">
            <a:extLst>
              <a:ext uri="{FF2B5EF4-FFF2-40B4-BE49-F238E27FC236}">
                <a16:creationId xmlns:a16="http://schemas.microsoft.com/office/drawing/2014/main" id="{AB08CCD0-8E56-1EC5-894C-A1998CD7E3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31" r="-1"/>
          <a:stretch/>
        </p:blipFill>
        <p:spPr>
          <a:xfrm>
            <a:off x="75903" y="1752600"/>
            <a:ext cx="8608978" cy="4327525"/>
          </a:xfrm>
        </p:spPr>
      </p:pic>
      <p:sp>
        <p:nvSpPr>
          <p:cNvPr id="3" name="Slide Number Placeholder 2">
            <a:extLst>
              <a:ext uri="{FF2B5EF4-FFF2-40B4-BE49-F238E27FC236}">
                <a16:creationId xmlns:a16="http://schemas.microsoft.com/office/drawing/2014/main" id="{325AD3C7-881E-64E3-8948-D2FA6D86BF90}"/>
              </a:ext>
            </a:extLst>
          </p:cNvPr>
          <p:cNvSpPr>
            <a:spLocks noGrp="1"/>
          </p:cNvSpPr>
          <p:nvPr>
            <p:ph type="sldNum" sz="quarter" idx="12"/>
          </p:nvPr>
        </p:nvSpPr>
        <p:spPr/>
        <p:txBody>
          <a:bodyPr/>
          <a:lstStyle/>
          <a:p>
            <a:fld id="{9BE08EE1-575A-E94E-BC30-1300E8680A7A}"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E15FE-042E-FDB6-9FF2-1873CD27BFC8}"/>
              </a:ext>
            </a:extLst>
          </p:cNvPr>
          <p:cNvSpPr>
            <a:spLocks noGrp="1"/>
          </p:cNvSpPr>
          <p:nvPr>
            <p:ph idx="1"/>
          </p:nvPr>
        </p:nvSpPr>
        <p:spPr>
          <a:xfrm>
            <a:off x="-53975" y="304800"/>
            <a:ext cx="8816975" cy="630308"/>
          </a:xfrm>
        </p:spPr>
        <p:txBody>
          <a:bodyPr/>
          <a:lstStyle/>
          <a:p>
            <a:pPr algn="ctr">
              <a:defRPr/>
            </a:pPr>
            <a:r>
              <a:rPr lang="vi-VN" sz="2800" b="1" dirty="0">
                <a:solidFill>
                  <a:schemeClr val="tx1"/>
                </a:solidFill>
                <a:latin typeface="+mj-lt"/>
              </a:rPr>
              <a:t>BIẾN CHỨNG CỦA BỆNH MÀNG TRONG</a:t>
            </a:r>
            <a:endParaRPr lang="en-US" sz="2800" b="1" dirty="0">
              <a:solidFill>
                <a:schemeClr val="tx1"/>
              </a:solidFill>
              <a:latin typeface="+mj-lt"/>
            </a:endParaRPr>
          </a:p>
        </p:txBody>
      </p:sp>
      <p:pic>
        <p:nvPicPr>
          <p:cNvPr id="49155" name="Picture 10">
            <a:extLst>
              <a:ext uri="{FF2B5EF4-FFF2-40B4-BE49-F238E27FC236}">
                <a16:creationId xmlns:a16="http://schemas.microsoft.com/office/drawing/2014/main" id="{161E6713-E37D-ECA9-EDDE-8E8986F102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935108"/>
            <a:ext cx="3240000" cy="281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1">
            <a:extLst>
              <a:ext uri="{FF2B5EF4-FFF2-40B4-BE49-F238E27FC236}">
                <a16:creationId xmlns:a16="http://schemas.microsoft.com/office/drawing/2014/main" id="{8E46AEE3-F466-467A-7AA2-BB1BADC7C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2318" y="3752647"/>
            <a:ext cx="5846916" cy="257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2">
            <a:extLst>
              <a:ext uri="{FF2B5EF4-FFF2-40B4-BE49-F238E27FC236}">
                <a16:creationId xmlns:a16="http://schemas.microsoft.com/office/drawing/2014/main" id="{9ECDAD6A-859B-CF26-92E8-FD2CDF2610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37660"/>
            <a:ext cx="3312000" cy="292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22DA260-B0F4-B441-C0A5-5FB1645B149B}"/>
              </a:ext>
            </a:extLst>
          </p:cNvPr>
          <p:cNvSpPr>
            <a:spLocks noGrp="1"/>
          </p:cNvSpPr>
          <p:nvPr>
            <p:ph type="sldNum" sz="quarter" idx="12"/>
          </p:nvPr>
        </p:nvSpPr>
        <p:spPr/>
        <p:txBody>
          <a:bodyPr/>
          <a:lstStyle/>
          <a:p>
            <a:fld id="{9BE08EE1-575A-E94E-BC30-1300E8680A7A}" type="slidenum">
              <a:rPr lang="en-US" altLang="en-US" smtClean="0"/>
              <a:pPr/>
              <a:t>23</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4466-0727-9852-9EE2-6CF3E3D94871}"/>
              </a:ext>
            </a:extLst>
          </p:cNvPr>
          <p:cNvSpPr>
            <a:spLocks noGrp="1"/>
          </p:cNvSpPr>
          <p:nvPr>
            <p:ph type="title"/>
          </p:nvPr>
        </p:nvSpPr>
        <p:spPr>
          <a:xfrm>
            <a:off x="800100" y="687388"/>
            <a:ext cx="7543800" cy="550862"/>
          </a:xfrm>
        </p:spPr>
        <p:txBody>
          <a:bodyPr>
            <a:noAutofit/>
          </a:bodyPr>
          <a:lstStyle/>
          <a:p>
            <a:pPr>
              <a:defRPr/>
            </a:pPr>
            <a:r>
              <a:rPr lang="vi-VN" sz="3600" b="1" dirty="0">
                <a:solidFill>
                  <a:schemeClr val="tx1"/>
                </a:solidFill>
              </a:rPr>
              <a:t>ĐIỀU TRỊ BỆNH MÀNG TRONG</a:t>
            </a:r>
            <a:endParaRPr lang="en-US" sz="3600" b="1" dirty="0">
              <a:solidFill>
                <a:schemeClr val="tx1"/>
              </a:solidFill>
            </a:endParaRPr>
          </a:p>
        </p:txBody>
      </p:sp>
      <p:sp>
        <p:nvSpPr>
          <p:cNvPr id="50179" name="Content Placeholder 2">
            <a:extLst>
              <a:ext uri="{FF2B5EF4-FFF2-40B4-BE49-F238E27FC236}">
                <a16:creationId xmlns:a16="http://schemas.microsoft.com/office/drawing/2014/main" id="{0200E1DD-3414-ABFD-C35C-86EA1D529009}"/>
              </a:ext>
            </a:extLst>
          </p:cNvPr>
          <p:cNvSpPr>
            <a:spLocks noGrp="1"/>
          </p:cNvSpPr>
          <p:nvPr>
            <p:ph idx="1"/>
          </p:nvPr>
        </p:nvSpPr>
        <p:spPr>
          <a:xfrm>
            <a:off x="228600" y="1828800"/>
            <a:ext cx="8763000" cy="4341812"/>
          </a:xfrm>
        </p:spPr>
        <p:txBody>
          <a:bodyPr/>
          <a:lstStyle/>
          <a:p>
            <a:pPr>
              <a:lnSpc>
                <a:spcPct val="150000"/>
              </a:lnSpc>
              <a:buFont typeface="Wingdings" pitchFamily="2" charset="2"/>
              <a:buChar char="q"/>
            </a:pPr>
            <a:r>
              <a:rPr lang="vi-VN" altLang="en-US" sz="2400" dirty="0">
                <a:latin typeface="Times New Roman" panose="02020603050405020304" pitchFamily="18" charset="0"/>
                <a:cs typeface="Times New Roman" panose="02020603050405020304" pitchFamily="18" charset="0"/>
              </a:rPr>
              <a:t>Thở NCPAP</a:t>
            </a:r>
          </a:p>
          <a:p>
            <a:pPr>
              <a:lnSpc>
                <a:spcPct val="150000"/>
              </a:lnSpc>
              <a:buFont typeface="Wingdings" pitchFamily="2" charset="2"/>
              <a:buChar char="q"/>
            </a:pPr>
            <a:r>
              <a:rPr lang="vi-VN" altLang="en-US" sz="2400" dirty="0">
                <a:latin typeface="Times New Roman" panose="02020603050405020304" pitchFamily="18" charset="0"/>
                <a:cs typeface="Times New Roman" panose="02020603050405020304" pitchFamily="18" charset="0"/>
              </a:rPr>
              <a:t>Bơm Surfactant</a:t>
            </a:r>
          </a:p>
          <a:p>
            <a:pPr>
              <a:lnSpc>
                <a:spcPct val="150000"/>
              </a:lnSpc>
            </a:pPr>
            <a:r>
              <a:rPr lang="vi-VN" altLang="en-US" sz="2400" b="1" i="1" dirty="0">
                <a:latin typeface="Times New Roman" panose="02020603050405020304" pitchFamily="18" charset="0"/>
                <a:cs typeface="Times New Roman" panose="02020603050405020304" pitchFamily="18" charset="0"/>
              </a:rPr>
              <a:t>Chỉ định</a:t>
            </a:r>
          </a:p>
          <a:p>
            <a:pPr>
              <a:lnSpc>
                <a:spcPct val="150000"/>
              </a:lnSpc>
            </a:pPr>
            <a:r>
              <a:rPr lang="vi-VN" altLang="en-US" sz="2400" dirty="0">
                <a:latin typeface="Times New Roman" panose="02020603050405020304" pitchFamily="18" charset="0"/>
                <a:cs typeface="Times New Roman" panose="02020603050405020304" pitchFamily="18" charset="0"/>
              </a:rPr>
              <a:t>Phòng ngừa cho trẻ &lt;= 26 tuần( trong 15 phút sau sinh)</a:t>
            </a:r>
          </a:p>
          <a:p>
            <a:pPr>
              <a:lnSpc>
                <a:spcPct val="150000"/>
              </a:lnSpc>
            </a:pPr>
            <a:r>
              <a:rPr lang="vi-VN" altLang="en-US" sz="2400" dirty="0">
                <a:latin typeface="Times New Roman" panose="02020603050405020304" pitchFamily="18" charset="0"/>
                <a:cs typeface="Times New Roman" panose="02020603050405020304" pitchFamily="18" charset="0"/>
              </a:rPr>
              <a:t>&lt; 29 tuần: Cần FiO2 &gt;30% bơm sunfactant sớm (trước 6h)</a:t>
            </a:r>
          </a:p>
          <a:p>
            <a:pPr>
              <a:lnSpc>
                <a:spcPct val="150000"/>
              </a:lnSpc>
            </a:pPr>
            <a:r>
              <a:rPr lang="vi-VN" altLang="en-US" sz="2400" dirty="0">
                <a:latin typeface="Times New Roman" panose="02020603050405020304" pitchFamily="18" charset="0"/>
                <a:cs typeface="Times New Roman" panose="02020603050405020304" pitchFamily="18" charset="0"/>
              </a:rPr>
              <a:t>&gt;= 29 tuần: khi có chỉ định đặt NKQ ( FiO2 &gt;= 30%, Xquang RDS)</a:t>
            </a:r>
          </a:p>
        </p:txBody>
      </p:sp>
      <p:sp>
        <p:nvSpPr>
          <p:cNvPr id="3" name="Slide Number Placeholder 2">
            <a:extLst>
              <a:ext uri="{FF2B5EF4-FFF2-40B4-BE49-F238E27FC236}">
                <a16:creationId xmlns:a16="http://schemas.microsoft.com/office/drawing/2014/main" id="{7C1A94D5-184C-AD26-30FD-20C8D3874F2C}"/>
              </a:ext>
            </a:extLst>
          </p:cNvPr>
          <p:cNvSpPr>
            <a:spLocks noGrp="1"/>
          </p:cNvSpPr>
          <p:nvPr>
            <p:ph type="sldNum" sz="quarter" idx="12"/>
          </p:nvPr>
        </p:nvSpPr>
        <p:spPr/>
        <p:txBody>
          <a:bodyPr/>
          <a:lstStyle/>
          <a:p>
            <a:fld id="{9BE08EE1-575A-E94E-BC30-1300E8680A7A}"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B065-B1DF-74BC-8A8D-C8EA7950E8E1}"/>
              </a:ext>
            </a:extLst>
          </p:cNvPr>
          <p:cNvSpPr>
            <a:spLocks noGrp="1"/>
          </p:cNvSpPr>
          <p:nvPr>
            <p:ph type="title"/>
          </p:nvPr>
        </p:nvSpPr>
        <p:spPr>
          <a:xfrm>
            <a:off x="365125" y="152400"/>
            <a:ext cx="8458200" cy="855663"/>
          </a:xfrm>
        </p:spPr>
        <p:txBody>
          <a:bodyPr/>
          <a:lstStyle/>
          <a:p>
            <a:pPr>
              <a:defRPr/>
            </a:pPr>
            <a:r>
              <a:rPr lang="vi-VN" sz="3600" b="1" dirty="0">
                <a:solidFill>
                  <a:schemeClr val="tx1"/>
                </a:solidFill>
              </a:rPr>
              <a:t>ĐIỀU TRỊ BỆNH MÀNG TRONG</a:t>
            </a:r>
            <a:endParaRPr lang="en-US" sz="3600" b="1" dirty="0">
              <a:solidFill>
                <a:schemeClr val="tx1"/>
              </a:solidFill>
            </a:endParaRPr>
          </a:p>
        </p:txBody>
      </p:sp>
      <p:sp>
        <p:nvSpPr>
          <p:cNvPr id="3" name="Content Placeholder 2">
            <a:extLst>
              <a:ext uri="{FF2B5EF4-FFF2-40B4-BE49-F238E27FC236}">
                <a16:creationId xmlns:a16="http://schemas.microsoft.com/office/drawing/2014/main" id="{2499FCE6-DECC-393C-2427-145DAF10CCE8}"/>
              </a:ext>
            </a:extLst>
          </p:cNvPr>
          <p:cNvSpPr>
            <a:spLocks noGrp="1"/>
          </p:cNvSpPr>
          <p:nvPr>
            <p:ph idx="1"/>
          </p:nvPr>
        </p:nvSpPr>
        <p:spPr>
          <a:xfrm>
            <a:off x="228600" y="1752600"/>
            <a:ext cx="8594725" cy="4191000"/>
          </a:xfrm>
        </p:spPr>
        <p:txBody>
          <a:bodyPr/>
          <a:lstStyle/>
          <a:p>
            <a:pPr>
              <a:lnSpc>
                <a:spcPct val="100000"/>
              </a:lnSpc>
              <a:defRPr/>
            </a:pPr>
            <a:r>
              <a:rPr lang="vi-VN" sz="2300" b="1" i="1" dirty="0">
                <a:latin typeface="Times New Roman" panose="02020603050405020304" pitchFamily="18" charset="0"/>
                <a:cs typeface="Times New Roman" panose="02020603050405020304" pitchFamily="18" charset="0"/>
              </a:rPr>
              <a:t>Liều bơm sunfatant</a:t>
            </a:r>
          </a:p>
          <a:p>
            <a:pPr>
              <a:lnSpc>
                <a:spcPct val="100000"/>
              </a:lnSpc>
              <a:defRPr/>
            </a:pPr>
            <a:r>
              <a:rPr lang="vi-VN" sz="2300" u="sng" dirty="0">
                <a:solidFill>
                  <a:schemeClr val="accent6">
                    <a:lumMod val="75000"/>
                  </a:schemeClr>
                </a:solidFill>
                <a:latin typeface="Times New Roman" panose="02020603050405020304" pitchFamily="18" charset="0"/>
                <a:cs typeface="Times New Roman" panose="02020603050405020304" pitchFamily="18" charset="0"/>
              </a:rPr>
              <a:t>Liều cao</a:t>
            </a:r>
            <a:r>
              <a:rPr lang="vi-VN" sz="2300" dirty="0">
                <a:latin typeface="Times New Roman" panose="02020603050405020304" pitchFamily="18" charset="0"/>
                <a:cs typeface="Times New Roman" panose="02020603050405020304" pitchFamily="18" charset="0"/>
              </a:rPr>
              <a:t>: 200mg/kg</a:t>
            </a:r>
          </a:p>
          <a:p>
            <a:pPr>
              <a:lnSpc>
                <a:spcPct val="100000"/>
              </a:lnSpc>
              <a:defRPr/>
            </a:pPr>
            <a:r>
              <a:rPr lang="vi-VN" sz="2300" dirty="0">
                <a:latin typeface="Times New Roman" panose="02020603050405020304" pitchFamily="18" charset="0"/>
                <a:cs typeface="Times New Roman" panose="02020603050405020304" pitchFamily="18" charset="0"/>
              </a:rPr>
              <a:t>Trẻ nguy cơ RDS: Mẹ không dùng Steroid trước sinh, &lt; 29 tuần tuổi</a:t>
            </a:r>
          </a:p>
          <a:p>
            <a:pPr>
              <a:lnSpc>
                <a:spcPct val="100000"/>
              </a:lnSpc>
              <a:defRPr/>
            </a:pPr>
            <a:r>
              <a:rPr lang="vi-VN" sz="2300" dirty="0">
                <a:latin typeface="Times New Roman" panose="02020603050405020304" pitchFamily="18" charset="0"/>
                <a:cs typeface="Times New Roman" panose="02020603050405020304" pitchFamily="18" charset="0"/>
              </a:rPr>
              <a:t>Trẻ RDS nhập HSSS muộn &gt; 6h.</a:t>
            </a:r>
          </a:p>
          <a:p>
            <a:pPr>
              <a:lnSpc>
                <a:spcPct val="100000"/>
              </a:lnSpc>
              <a:defRPr/>
            </a:pPr>
            <a:r>
              <a:rPr lang="vi-VN" sz="2300" u="sng" dirty="0">
                <a:solidFill>
                  <a:schemeClr val="accent6">
                    <a:lumMod val="75000"/>
                  </a:schemeClr>
                </a:solidFill>
                <a:latin typeface="Times New Roman" panose="02020603050405020304" pitchFamily="18" charset="0"/>
                <a:cs typeface="Times New Roman" panose="02020603050405020304" pitchFamily="18" charset="0"/>
              </a:rPr>
              <a:t>Liều thông thường</a:t>
            </a:r>
            <a:r>
              <a:rPr lang="vi-VN" sz="2300" dirty="0">
                <a:latin typeface="Times New Roman" panose="02020603050405020304" pitchFamily="18" charset="0"/>
                <a:cs typeface="Times New Roman" panose="02020603050405020304" pitchFamily="18" charset="0"/>
              </a:rPr>
              <a:t>: 100mg/kg</a:t>
            </a:r>
          </a:p>
          <a:p>
            <a:pPr>
              <a:lnSpc>
                <a:spcPct val="100000"/>
              </a:lnSpc>
              <a:defRPr/>
            </a:pPr>
            <a:r>
              <a:rPr lang="vi-VN" sz="2300" dirty="0">
                <a:latin typeface="Times New Roman" panose="02020603050405020304" pitchFamily="18" charset="0"/>
                <a:cs typeface="Times New Roman" panose="02020603050405020304" pitchFamily="18" charset="0"/>
              </a:rPr>
              <a:t>Mẹ có dùng steroid trước sinh; Trẻ &lt;6h tuổi;</a:t>
            </a:r>
          </a:p>
          <a:p>
            <a:pPr>
              <a:lnSpc>
                <a:spcPct val="100000"/>
              </a:lnSpc>
              <a:defRPr/>
            </a:pPr>
            <a:r>
              <a:rPr lang="vi-VN" sz="2300" dirty="0">
                <a:latin typeface="Times New Roman" panose="02020603050405020304" pitchFamily="18" charset="0"/>
                <a:cs typeface="Times New Roman" panose="02020603050405020304" pitchFamily="18" charset="0"/>
              </a:rPr>
              <a:t>Trẻ có  cân nặng lúc sinh 1,5-2kg + RDS nhẹ, trung bình.</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2B2DAB-2D46-A958-7A8B-ADB389B7295C}"/>
              </a:ext>
            </a:extLst>
          </p:cNvPr>
          <p:cNvSpPr>
            <a:spLocks noGrp="1"/>
          </p:cNvSpPr>
          <p:nvPr>
            <p:ph type="sldNum" sz="quarter" idx="12"/>
          </p:nvPr>
        </p:nvSpPr>
        <p:spPr/>
        <p:txBody>
          <a:bodyPr/>
          <a:lstStyle/>
          <a:p>
            <a:fld id="{9BE08EE1-575A-E94E-BC30-1300E8680A7A}"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1BAE-3D22-1969-2665-00A27972104C}"/>
              </a:ext>
            </a:extLst>
          </p:cNvPr>
          <p:cNvSpPr>
            <a:spLocks noGrp="1"/>
          </p:cNvSpPr>
          <p:nvPr>
            <p:ph type="title"/>
          </p:nvPr>
        </p:nvSpPr>
        <p:spPr>
          <a:xfrm>
            <a:off x="-67077" y="5446192"/>
            <a:ext cx="8982477" cy="573608"/>
          </a:xfrm>
        </p:spPr>
        <p:txBody>
          <a:bodyPr>
            <a:normAutofit/>
          </a:bodyPr>
          <a:lstStyle/>
          <a:p>
            <a:pPr algn="ctr">
              <a:defRPr/>
            </a:pPr>
            <a:r>
              <a:rPr lang="vi-VN" sz="2400" dirty="0"/>
              <a:t>Trẻ sơ sinh non 34 tuần, sau 2 lần bơm Sunfatant</a:t>
            </a:r>
            <a:endParaRPr lang="en-US" sz="2400" dirty="0"/>
          </a:p>
        </p:txBody>
      </p:sp>
      <p:pic>
        <p:nvPicPr>
          <p:cNvPr id="52227" name="Content Placeholder 2">
            <a:extLst>
              <a:ext uri="{FF2B5EF4-FFF2-40B4-BE49-F238E27FC236}">
                <a16:creationId xmlns:a16="http://schemas.microsoft.com/office/drawing/2014/main" id="{8145D14C-F072-C4A3-8D98-3B668CCB95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34755"/>
            <a:ext cx="8610600" cy="4114800"/>
          </a:xfrm>
        </p:spPr>
      </p:pic>
      <p:sp>
        <p:nvSpPr>
          <p:cNvPr id="3" name="Slide Number Placeholder 2">
            <a:extLst>
              <a:ext uri="{FF2B5EF4-FFF2-40B4-BE49-F238E27FC236}">
                <a16:creationId xmlns:a16="http://schemas.microsoft.com/office/drawing/2014/main" id="{0D6E0F81-4741-7BF2-9B67-62FD294D4D71}"/>
              </a:ext>
            </a:extLst>
          </p:cNvPr>
          <p:cNvSpPr>
            <a:spLocks noGrp="1"/>
          </p:cNvSpPr>
          <p:nvPr>
            <p:ph type="sldNum" sz="quarter" idx="12"/>
          </p:nvPr>
        </p:nvSpPr>
        <p:spPr/>
        <p:txBody>
          <a:bodyPr/>
          <a:lstStyle/>
          <a:p>
            <a:fld id="{9BE08EE1-575A-E94E-BC30-1300E8680A7A}" type="slidenum">
              <a:rPr lang="en-US" altLang="en-US" smtClean="0"/>
              <a:pPr/>
              <a:t>26</a:t>
            </a:fld>
            <a:endParaRPr lang="en-US" altLang="en-US"/>
          </a:p>
        </p:txBody>
      </p:sp>
      <p:sp>
        <p:nvSpPr>
          <p:cNvPr id="4" name="TextBox 3">
            <a:extLst>
              <a:ext uri="{FF2B5EF4-FFF2-40B4-BE49-F238E27FC236}">
                <a16:creationId xmlns:a16="http://schemas.microsoft.com/office/drawing/2014/main" id="{734CAD0E-46ED-91B9-81B8-527BCCE3FF04}"/>
              </a:ext>
            </a:extLst>
          </p:cNvPr>
          <p:cNvSpPr txBox="1"/>
          <p:nvPr/>
        </p:nvSpPr>
        <p:spPr>
          <a:xfrm>
            <a:off x="2286000" y="381000"/>
            <a:ext cx="5138738"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Hình ảnh Xquang</a:t>
            </a:r>
            <a:endParaRPr lang="en-VN"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461B-27EC-DBCF-F2AD-5660344722D8}"/>
              </a:ext>
            </a:extLst>
          </p:cNvPr>
          <p:cNvSpPr>
            <a:spLocks noGrp="1"/>
          </p:cNvSpPr>
          <p:nvPr>
            <p:ph type="title"/>
          </p:nvPr>
        </p:nvSpPr>
        <p:spPr>
          <a:xfrm>
            <a:off x="152400" y="287338"/>
            <a:ext cx="8610600" cy="1084262"/>
          </a:xfrm>
        </p:spPr>
        <p:txBody>
          <a:bodyPr>
            <a:normAutofit/>
          </a:bodyPr>
          <a:lstStyle/>
          <a:p>
            <a:pPr algn="ctr">
              <a:defRPr/>
            </a:pPr>
            <a:r>
              <a:rPr lang="vi-VN" sz="3000" b="1" dirty="0">
                <a:solidFill>
                  <a:schemeClr val="tx1"/>
                </a:solidFill>
              </a:rPr>
              <a:t>BIẾN CHỨNG TRONG KHI BƠM SUNFATANT</a:t>
            </a:r>
            <a:endParaRPr lang="en-US" sz="3000" b="1" dirty="0">
              <a:solidFill>
                <a:schemeClr val="tx1"/>
              </a:solidFill>
            </a:endParaRPr>
          </a:p>
        </p:txBody>
      </p:sp>
      <p:sp>
        <p:nvSpPr>
          <p:cNvPr id="3" name="Content Placeholder 2">
            <a:extLst>
              <a:ext uri="{FF2B5EF4-FFF2-40B4-BE49-F238E27FC236}">
                <a16:creationId xmlns:a16="http://schemas.microsoft.com/office/drawing/2014/main" id="{FE6F32C6-56EC-52B3-ECF5-CD07DE7E0610}"/>
              </a:ext>
            </a:extLst>
          </p:cNvPr>
          <p:cNvSpPr>
            <a:spLocks noGrp="1"/>
          </p:cNvSpPr>
          <p:nvPr>
            <p:ph idx="1"/>
          </p:nvPr>
        </p:nvSpPr>
        <p:spPr>
          <a:xfrm>
            <a:off x="304800" y="1828800"/>
            <a:ext cx="8104188" cy="4800600"/>
          </a:xfrm>
        </p:spPr>
        <p:txBody>
          <a:bodyPr/>
          <a:lstStyle/>
          <a:p>
            <a:pPr marL="404813" indent="-392113">
              <a:lnSpc>
                <a:spcPct val="100000"/>
              </a:lnSpc>
              <a:buFont typeface="Wingdings" pitchFamily="2" charset="2"/>
              <a:buChar char="Ø"/>
              <a:defRPr/>
            </a:pPr>
            <a:r>
              <a:rPr lang="vi-VN" sz="2400" i="1" dirty="0">
                <a:latin typeface="Times New Roman" panose="02020603050405020304" pitchFamily="18" charset="0"/>
                <a:cs typeface="Times New Roman" panose="02020603050405020304" pitchFamily="18" charset="0"/>
              </a:rPr>
              <a:t>Giảm bão hòa O2</a:t>
            </a:r>
            <a:r>
              <a:rPr lang="vi-VN" sz="2400" dirty="0">
                <a:latin typeface="Times New Roman" panose="02020603050405020304" pitchFamily="18" charset="0"/>
                <a:cs typeface="Times New Roman" panose="02020603050405020304" pitchFamily="18" charset="0"/>
              </a:rPr>
              <a:t>: thường thoáng qua và cần tăng tạm thời FiO2, áp lực máy thở, hoặc tạm ngừng bơm Surfactant.</a:t>
            </a:r>
          </a:p>
          <a:p>
            <a:pPr marL="404813" indent="-392113">
              <a:lnSpc>
                <a:spcPct val="100000"/>
              </a:lnSpc>
              <a:buFont typeface="Wingdings" pitchFamily="2" charset="2"/>
              <a:buChar char="Ø"/>
              <a:defRPr/>
            </a:pPr>
            <a:r>
              <a:rPr lang="vi-VN" sz="2400" i="1" dirty="0">
                <a:latin typeface="Times New Roman" panose="02020603050405020304" pitchFamily="18" charset="0"/>
                <a:cs typeface="Times New Roman" panose="02020603050405020304" pitchFamily="18" charset="0"/>
              </a:rPr>
              <a:t>Nhịp tim chậm: </a:t>
            </a:r>
            <a:r>
              <a:rPr lang="vi-VN" sz="2400" dirty="0">
                <a:latin typeface="Times New Roman" panose="02020603050405020304" pitchFamily="18" charset="0"/>
                <a:cs typeface="Times New Roman" panose="02020603050405020304" pitchFamily="18" charset="0"/>
              </a:rPr>
              <a:t>có thể liên quan với giảm bão hòa O2 hoặc kích thích dây thần kinh phế vị, nên tạm thời ngừng bơm Surfactant.</a:t>
            </a:r>
          </a:p>
          <a:p>
            <a:pPr marL="404813" indent="-392113">
              <a:lnSpc>
                <a:spcPct val="100000"/>
              </a:lnSpc>
              <a:buFont typeface="Wingdings" pitchFamily="2" charset="2"/>
              <a:buChar char="Ø"/>
              <a:defRPr/>
            </a:pPr>
            <a:r>
              <a:rPr lang="vi-VN" sz="2400" i="1" dirty="0">
                <a:latin typeface="Times New Roman" panose="02020603050405020304" pitchFamily="18" charset="0"/>
                <a:cs typeface="Times New Roman" panose="02020603050405020304" pitchFamily="18" charset="0"/>
              </a:rPr>
              <a:t>Tăng PCO2: </a:t>
            </a:r>
            <a:r>
              <a:rPr lang="vi-VN" sz="2400" dirty="0">
                <a:latin typeface="Times New Roman" panose="02020603050405020304" pitchFamily="18" charset="0"/>
                <a:cs typeface="Times New Roman" panose="02020603050405020304" pitchFamily="18" charset="0"/>
              </a:rPr>
              <a:t>do tắc nghẽn đường thở tạm thời bởi Surfactant.</a:t>
            </a:r>
          </a:p>
          <a:p>
            <a:pPr marL="404813" indent="-392113">
              <a:lnSpc>
                <a:spcPct val="100000"/>
              </a:lnSpc>
              <a:buFont typeface="Wingdings" pitchFamily="2" charset="2"/>
              <a:buChar char="Ø"/>
              <a:defRPr/>
            </a:pPr>
            <a:r>
              <a:rPr lang="vi-VN" sz="2400" i="1" dirty="0">
                <a:latin typeface="Times New Roman" panose="02020603050405020304" pitchFamily="18" charset="0"/>
                <a:cs typeface="Times New Roman" panose="02020603050405020304" pitchFamily="18" charset="0"/>
              </a:rPr>
              <a:t>Rò Surfactant </a:t>
            </a:r>
            <a:r>
              <a:rPr lang="vi-VN" sz="2400" dirty="0">
                <a:latin typeface="Times New Roman" panose="02020603050405020304" pitchFamily="18" charset="0"/>
                <a:cs typeface="Times New Roman" panose="02020603050405020304" pitchFamily="18" charset="0"/>
              </a:rPr>
              <a:t>xung quanh ống nội khí quản vào vùng hầu họng do ống nội khí quản quá nhỏ.</a:t>
            </a:r>
          </a:p>
          <a:p>
            <a:pPr marL="404813" indent="-392113">
              <a:lnSpc>
                <a:spcPct val="100000"/>
              </a:lnSpc>
              <a:buFont typeface="Wingdings" pitchFamily="2" charset="2"/>
              <a:buChar char="Ø"/>
              <a:defRPr/>
            </a:pPr>
            <a:r>
              <a:rPr lang="vi-VN" sz="2400" i="1" dirty="0">
                <a:latin typeface="Times New Roman" panose="02020603050405020304" pitchFamily="18" charset="0"/>
                <a:cs typeface="Times New Roman" panose="02020603050405020304" pitchFamily="18" charset="0"/>
              </a:rPr>
              <a:t>Thuốc chỉ vào một phổi</a:t>
            </a:r>
            <a:r>
              <a:rPr lang="vi-VN" sz="2400" dirty="0">
                <a:latin typeface="Times New Roman" panose="02020603050405020304" pitchFamily="18" charset="0"/>
                <a:cs typeface="Times New Roman" panose="02020603050405020304" pitchFamily="18" charset="0"/>
              </a:rPr>
              <a:t>: do ống nội khí quản đi vào nhánh phế quản chính phải hoặc trẻ chưa nằm ở tư thế đúng.</a:t>
            </a:r>
          </a:p>
          <a:p>
            <a:pPr>
              <a:defRPr/>
            </a:pPr>
            <a:endParaRPr lang="en-US" dirty="0"/>
          </a:p>
        </p:txBody>
      </p:sp>
      <p:sp>
        <p:nvSpPr>
          <p:cNvPr id="4" name="Slide Number Placeholder 3">
            <a:extLst>
              <a:ext uri="{FF2B5EF4-FFF2-40B4-BE49-F238E27FC236}">
                <a16:creationId xmlns:a16="http://schemas.microsoft.com/office/drawing/2014/main" id="{71CFEE4A-3A08-DC62-E465-AF54964CCDDB}"/>
              </a:ext>
            </a:extLst>
          </p:cNvPr>
          <p:cNvSpPr>
            <a:spLocks noGrp="1"/>
          </p:cNvSpPr>
          <p:nvPr>
            <p:ph type="sldNum" sz="quarter" idx="12"/>
          </p:nvPr>
        </p:nvSpPr>
        <p:spPr/>
        <p:txBody>
          <a:bodyPr/>
          <a:lstStyle/>
          <a:p>
            <a:fld id="{9BE08EE1-575A-E94E-BC30-1300E8680A7A}"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508-5E51-2CAE-1BD1-9384B01F1D70}"/>
              </a:ext>
            </a:extLst>
          </p:cNvPr>
          <p:cNvSpPr>
            <a:spLocks noGrp="1"/>
          </p:cNvSpPr>
          <p:nvPr>
            <p:ph type="title"/>
          </p:nvPr>
        </p:nvSpPr>
        <p:spPr>
          <a:xfrm>
            <a:off x="0" y="287338"/>
            <a:ext cx="8991600" cy="1160462"/>
          </a:xfrm>
        </p:spPr>
        <p:txBody>
          <a:bodyPr>
            <a:normAutofit/>
          </a:bodyPr>
          <a:lstStyle/>
          <a:p>
            <a:pPr algn="ctr">
              <a:defRPr/>
            </a:pPr>
            <a:r>
              <a:rPr lang="vi-VN" sz="3200" b="1" dirty="0">
                <a:solidFill>
                  <a:schemeClr val="tx1"/>
                </a:solidFill>
              </a:rPr>
              <a:t>BIẾN CHỨNG TRONG VÀ SAU KHI BƠM SUNFATANT</a:t>
            </a:r>
            <a:endParaRPr lang="en-US" sz="3200" b="1" dirty="0">
              <a:solidFill>
                <a:schemeClr val="tx1"/>
              </a:solidFill>
            </a:endParaRPr>
          </a:p>
        </p:txBody>
      </p:sp>
      <p:sp>
        <p:nvSpPr>
          <p:cNvPr id="54275" name="Content Placeholder 2">
            <a:extLst>
              <a:ext uri="{FF2B5EF4-FFF2-40B4-BE49-F238E27FC236}">
                <a16:creationId xmlns:a16="http://schemas.microsoft.com/office/drawing/2014/main" id="{D1EF8A1B-B0B3-FAE7-6403-2026FE9AE93E}"/>
              </a:ext>
            </a:extLst>
          </p:cNvPr>
          <p:cNvSpPr>
            <a:spLocks noGrp="1"/>
          </p:cNvSpPr>
          <p:nvPr>
            <p:ph idx="1"/>
          </p:nvPr>
        </p:nvSpPr>
        <p:spPr>
          <a:xfrm>
            <a:off x="381000" y="1828800"/>
            <a:ext cx="8305800" cy="4040188"/>
          </a:xfrm>
        </p:spPr>
        <p:txBody>
          <a:bodyPr/>
          <a:lstStyle/>
          <a:p>
            <a:pPr marL="323850" indent="-323850">
              <a:lnSpc>
                <a:spcPct val="150000"/>
              </a:lnSpc>
              <a:buFont typeface="Wingdings" pitchFamily="2" charset="2"/>
              <a:buChar char="Ø"/>
            </a:pPr>
            <a:r>
              <a:rPr lang="vi-VN" altLang="en-US" sz="2200" i="1" dirty="0">
                <a:latin typeface="Times New Roman" panose="02020603050405020304" pitchFamily="18" charset="0"/>
                <a:cs typeface="Times New Roman" panose="02020603050405020304" pitchFamily="18" charset="0"/>
              </a:rPr>
              <a:t>Hạ huyết áp: </a:t>
            </a:r>
            <a:r>
              <a:rPr lang="vi-VN" altLang="en-US" sz="2200" dirty="0">
                <a:latin typeface="Times New Roman" panose="02020603050405020304" pitchFamily="18" charset="0"/>
                <a:cs typeface="Times New Roman" panose="02020603050405020304" pitchFamily="18" charset="0"/>
              </a:rPr>
              <a:t>do giảm thể tích, ống động mạch lớn, giảm chức năng cơ tim. Điều trị NaCl 0,9%: 10ml/kg bolus, nếu thất bại cần sử dụng thuốc vận mạch.</a:t>
            </a:r>
          </a:p>
          <a:p>
            <a:pPr marL="323850" indent="-323850">
              <a:lnSpc>
                <a:spcPct val="150000"/>
              </a:lnSpc>
              <a:buFont typeface="Wingdings" pitchFamily="2" charset="2"/>
              <a:buChar char="Ø"/>
            </a:pPr>
            <a:r>
              <a:rPr lang="vi-VN" altLang="en-US" sz="2200" i="1" dirty="0">
                <a:latin typeface="Times New Roman" panose="02020603050405020304" pitchFamily="18" charset="0"/>
                <a:cs typeface="Times New Roman" panose="02020603050405020304" pitchFamily="18" charset="0"/>
              </a:rPr>
              <a:t>Tràn khí màng phổi: </a:t>
            </a:r>
            <a:r>
              <a:rPr lang="vi-VN" altLang="en-US" sz="2200" dirty="0">
                <a:latin typeface="Times New Roman" panose="02020603050405020304" pitchFamily="18" charset="0"/>
                <a:cs typeface="Times New Roman" panose="02020603050405020304" pitchFamily="18" charset="0"/>
              </a:rPr>
              <a:t>Do thuốc chỉ vào một phổi cần chọc hút khí qua da hoặc mở dẫn lưu màng phổi tối thiểu hút khí liên tục.</a:t>
            </a:r>
          </a:p>
          <a:p>
            <a:pPr marL="323850" indent="-323850">
              <a:lnSpc>
                <a:spcPct val="150000"/>
              </a:lnSpc>
              <a:buFont typeface="Wingdings" pitchFamily="2" charset="2"/>
              <a:buChar char="Ø"/>
            </a:pPr>
            <a:r>
              <a:rPr lang="vi-VN" altLang="en-US" sz="2200" i="1" dirty="0">
                <a:latin typeface="Times New Roman" panose="02020603050405020304" pitchFamily="18" charset="0"/>
                <a:cs typeface="Times New Roman" panose="02020603050405020304" pitchFamily="18" charset="0"/>
              </a:rPr>
              <a:t>Chảy máu phổi: </a:t>
            </a:r>
            <a:r>
              <a:rPr lang="vi-VN" altLang="en-US" sz="2200" dirty="0">
                <a:latin typeface="Times New Roman" panose="02020603050405020304" pitchFamily="18" charset="0"/>
                <a:cs typeface="Times New Roman" panose="02020603050405020304" pitchFamily="18" charset="0"/>
              </a:rPr>
              <a:t>do ống động mạch lớn cần tăng PEEP hoặc HFO và bơm Surfactant, truyền tiểu cầu, plasma tươi 10-15ml/kg, sau đó điều trị đóng ống động mạch.</a:t>
            </a:r>
          </a:p>
          <a:p>
            <a:endParaRPr lang="en-US" altLang="en-US" sz="2200" dirty="0"/>
          </a:p>
        </p:txBody>
      </p:sp>
      <p:sp>
        <p:nvSpPr>
          <p:cNvPr id="3" name="Slide Number Placeholder 2">
            <a:extLst>
              <a:ext uri="{FF2B5EF4-FFF2-40B4-BE49-F238E27FC236}">
                <a16:creationId xmlns:a16="http://schemas.microsoft.com/office/drawing/2014/main" id="{205FC522-88A4-22A6-73FA-AF3C430605D0}"/>
              </a:ext>
            </a:extLst>
          </p:cNvPr>
          <p:cNvSpPr>
            <a:spLocks noGrp="1"/>
          </p:cNvSpPr>
          <p:nvPr>
            <p:ph type="sldNum" sz="quarter" idx="12"/>
          </p:nvPr>
        </p:nvSpPr>
        <p:spPr/>
        <p:txBody>
          <a:bodyPr/>
          <a:lstStyle/>
          <a:p>
            <a:fld id="{9BE08EE1-575A-E94E-BC30-1300E8680A7A}"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21E7-B6AB-554E-86E3-14D4E121E29F}"/>
              </a:ext>
            </a:extLst>
          </p:cNvPr>
          <p:cNvSpPr>
            <a:spLocks noGrp="1"/>
          </p:cNvSpPr>
          <p:nvPr>
            <p:ph type="title"/>
          </p:nvPr>
        </p:nvSpPr>
        <p:spPr>
          <a:xfrm>
            <a:off x="136525" y="304800"/>
            <a:ext cx="8915400" cy="1066800"/>
          </a:xfrm>
        </p:spPr>
        <p:txBody>
          <a:bodyPr>
            <a:normAutofit/>
          </a:bodyPr>
          <a:lstStyle/>
          <a:p>
            <a:pPr algn="ctr">
              <a:defRPr/>
            </a:pPr>
            <a:r>
              <a:rPr lang="vi-VN" sz="3200" b="1" dirty="0">
                <a:solidFill>
                  <a:schemeClr val="tx1"/>
                </a:solidFill>
                <a:cs typeface="Times New Roman" panose="02020603050405020304" pitchFamily="18" charset="0"/>
              </a:rPr>
              <a:t>HỘI CHỨNG HÍT PHÂN SU </a:t>
            </a:r>
            <a:br>
              <a:rPr lang="vi-VN" sz="3200" b="1" dirty="0">
                <a:solidFill>
                  <a:schemeClr val="tx1"/>
                </a:solidFill>
                <a:cs typeface="Times New Roman" panose="02020603050405020304" pitchFamily="18" charset="0"/>
              </a:rPr>
            </a:br>
            <a:r>
              <a:rPr lang="vi-VN" sz="3200" b="1" dirty="0">
                <a:solidFill>
                  <a:schemeClr val="tx1"/>
                </a:solidFill>
                <a:cs typeface="Times New Roman" panose="02020603050405020304" pitchFamily="18" charset="0"/>
              </a:rPr>
              <a:t>(</a:t>
            </a:r>
            <a:r>
              <a:rPr lang="en-US" sz="3200" b="1" dirty="0">
                <a:solidFill>
                  <a:schemeClr val="tx1"/>
                </a:solidFill>
                <a:latin typeface="Times New Roman" panose="02020603050405020304" pitchFamily="18" charset="0"/>
                <a:cs typeface="Times New Roman" panose="02020603050405020304" pitchFamily="18" charset="0"/>
              </a:rPr>
              <a:t>MAS- MECONIUM ASPIRATION SYNDROME</a:t>
            </a:r>
            <a:r>
              <a:rPr lang="vi-VN" sz="3200" b="1" dirty="0">
                <a:solidFill>
                  <a:schemeClr val="tx1"/>
                </a:solidFill>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5299" name="Content Placeholder 2">
            <a:extLst>
              <a:ext uri="{FF2B5EF4-FFF2-40B4-BE49-F238E27FC236}">
                <a16:creationId xmlns:a16="http://schemas.microsoft.com/office/drawing/2014/main" id="{D1E3C5C3-2DA5-6555-4704-74E236FE530A}"/>
              </a:ext>
            </a:extLst>
          </p:cNvPr>
          <p:cNvSpPr>
            <a:spLocks noGrp="1"/>
          </p:cNvSpPr>
          <p:nvPr>
            <p:ph idx="1"/>
          </p:nvPr>
        </p:nvSpPr>
        <p:spPr>
          <a:xfrm>
            <a:off x="609600" y="1371600"/>
            <a:ext cx="8229600" cy="4800600"/>
          </a:xfrm>
        </p:spPr>
        <p:txBody>
          <a:bodyPr/>
          <a:lstStyle/>
          <a:p>
            <a:pPr marL="0" indent="0">
              <a:buNone/>
            </a:pPr>
            <a:endParaRPr lang="vi-VN" altLang="en-US" sz="2400" dirty="0">
              <a:latin typeface="Times New Roman" panose="02020603050405020304" pitchFamily="18" charset="0"/>
              <a:cs typeface="Times New Roman" panose="02020603050405020304" pitchFamily="18" charset="0"/>
            </a:endParaRPr>
          </a:p>
          <a:p>
            <a:pPr marL="404813" indent="-269875">
              <a:lnSpc>
                <a:spcPct val="150000"/>
              </a:lnSpc>
              <a:buFont typeface="Wingdings" pitchFamily="2" charset="2"/>
              <a:buChar char="Ø"/>
            </a:pPr>
            <a:r>
              <a:rPr lang="vi-VN" altLang="en-US" sz="2400" dirty="0">
                <a:latin typeface="Times New Roman" panose="02020603050405020304" pitchFamily="18" charset="0"/>
                <a:cs typeface="Times New Roman" panose="02020603050405020304" pitchFamily="18" charset="0"/>
              </a:rPr>
              <a:t>MAS </a:t>
            </a:r>
            <a:r>
              <a:rPr lang="en-US" altLang="en-US" sz="2400" dirty="0" err="1">
                <a:latin typeface="Times New Roman" panose="02020603050405020304" pitchFamily="18" charset="0"/>
                <a:cs typeface="Times New Roman" panose="02020603050405020304" pitchFamily="18" charset="0"/>
              </a:rPr>
              <a:t>xảy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chịu</a:t>
            </a:r>
            <a:r>
              <a:rPr lang="en-US" altLang="en-US" sz="2400" dirty="0">
                <a:latin typeface="Times New Roman" panose="02020603050405020304" pitchFamily="18" charset="0"/>
                <a:cs typeface="Times New Roman" panose="02020603050405020304" pitchFamily="18" charset="0"/>
              </a:rPr>
              <a:t> stress (</a:t>
            </a:r>
            <a:r>
              <a:rPr lang="en-US" altLang="en-US" sz="2400" dirty="0" err="1">
                <a:latin typeface="Times New Roman" panose="02020603050405020304" pitchFamily="18" charset="0"/>
                <a:cs typeface="Times New Roman" panose="02020603050405020304" pitchFamily="18" charset="0"/>
              </a:rPr>
              <a:t>thiếu</a:t>
            </a:r>
            <a:r>
              <a:rPr lang="en-US" altLang="en-US" sz="2400" dirty="0">
                <a:latin typeface="Times New Roman" panose="02020603050405020304" pitchFamily="18" charset="0"/>
                <a:cs typeface="Times New Roman" panose="02020603050405020304" pitchFamily="18" charset="0"/>
              </a:rPr>
              <a:t> oxy, </a:t>
            </a:r>
            <a:r>
              <a:rPr lang="en-US" altLang="en-US" sz="2400" dirty="0" err="1">
                <a:latin typeface="Times New Roman" panose="02020603050405020304" pitchFamily="18" charset="0"/>
                <a:cs typeface="Times New Roman" panose="02020603050405020304" pitchFamily="18" charset="0"/>
              </a:rPr>
              <a:t>nhiễm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sinh</a:t>
            </a:r>
            <a:r>
              <a:rPr lang="en-US" altLang="en-US" sz="2400" dirty="0">
                <a:latin typeface="Times New Roman" panose="02020603050405020304" pitchFamily="18" charset="0"/>
                <a:cs typeface="Times New Roman" panose="02020603050405020304" pitchFamily="18" charset="0"/>
              </a:rPr>
              <a:t>, hay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tiên</a:t>
            </a:r>
            <a:r>
              <a:rPr lang="vi-VN" altLang="en-US" sz="2400" dirty="0">
                <a:latin typeface="Times New Roman" panose="02020603050405020304" pitchFamily="18" charset="0"/>
                <a:cs typeface="Times New Roman" panose="02020603050405020304" pitchFamily="18" charset="0"/>
              </a:rPr>
              <a:t>. </a:t>
            </a:r>
          </a:p>
          <a:p>
            <a:pPr marL="404813" indent="-269875">
              <a:lnSpc>
                <a:spcPct val="150000"/>
              </a:lnSpc>
              <a:buFont typeface="Wingdings" pitchFamily="2" charset="2"/>
              <a:buChar char="Ø"/>
            </a:pPr>
            <a:r>
              <a:rPr lang="vi-VN" altLang="en-US" sz="2400" dirty="0">
                <a:latin typeface="Times New Roman" panose="02020603050405020304" pitchFamily="18" charset="0"/>
                <a:cs typeface="Times New Roman" panose="02020603050405020304" pitchFamily="18" charset="0"/>
              </a:rPr>
              <a:t>Trong khi sinh, khoảng 5% trẻ sơ sinh có phân xu trong nước ối bị hít phân su, gây ra tổn thương phổi và suy hô hấp, gọi là hội chứng hít phân su.</a:t>
            </a:r>
          </a:p>
          <a:p>
            <a:pPr marL="404813" indent="-269875">
              <a:lnSpc>
                <a:spcPct val="150000"/>
              </a:lnSpc>
              <a:buFont typeface="Wingdings" pitchFamily="2" charset="2"/>
              <a:buChar char="Ø"/>
            </a:pPr>
            <a:r>
              <a:rPr lang="vi-VN" altLang="en-US" sz="2400" dirty="0">
                <a:latin typeface="Times New Roman" panose="02020603050405020304" pitchFamily="18" charset="0"/>
                <a:cs typeface="Times New Roman" panose="02020603050405020304" pitchFamily="18" charset="0"/>
              </a:rPr>
              <a:t>Thường gặp ở trẻ già tháng hoặc đủ tháng</a:t>
            </a:r>
          </a:p>
        </p:txBody>
      </p:sp>
      <p:sp>
        <p:nvSpPr>
          <p:cNvPr id="3" name="Slide Number Placeholder 2">
            <a:extLst>
              <a:ext uri="{FF2B5EF4-FFF2-40B4-BE49-F238E27FC236}">
                <a16:creationId xmlns:a16="http://schemas.microsoft.com/office/drawing/2014/main" id="{C1B99199-018E-A3FC-8841-B7A69F78F0F7}"/>
              </a:ext>
            </a:extLst>
          </p:cNvPr>
          <p:cNvSpPr>
            <a:spLocks noGrp="1"/>
          </p:cNvSpPr>
          <p:nvPr>
            <p:ph type="sldNum" sz="quarter" idx="12"/>
          </p:nvPr>
        </p:nvSpPr>
        <p:spPr/>
        <p:txBody>
          <a:bodyPr/>
          <a:lstStyle/>
          <a:p>
            <a:fld id="{9BE08EE1-575A-E94E-BC30-1300E8680A7A}"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325C-A768-E36B-CD0E-111A70C288CD}"/>
              </a:ext>
            </a:extLst>
          </p:cNvPr>
          <p:cNvSpPr>
            <a:spLocks noGrp="1"/>
          </p:cNvSpPr>
          <p:nvPr>
            <p:ph type="title"/>
          </p:nvPr>
        </p:nvSpPr>
        <p:spPr/>
        <p:txBody>
          <a:bodyPr/>
          <a:lstStyle/>
          <a:p>
            <a:pPr>
              <a:defRPr/>
            </a:pPr>
            <a:r>
              <a:rPr lang="vi-VN" b="1" dirty="0"/>
              <a:t>MỤC TIÊU</a:t>
            </a:r>
            <a:endParaRPr lang="en-US" b="1" dirty="0"/>
          </a:p>
        </p:txBody>
      </p:sp>
      <p:sp>
        <p:nvSpPr>
          <p:cNvPr id="10243" name="Content Placeholder 2">
            <a:extLst>
              <a:ext uri="{FF2B5EF4-FFF2-40B4-BE49-F238E27FC236}">
                <a16:creationId xmlns:a16="http://schemas.microsoft.com/office/drawing/2014/main" id="{4E892A69-9A8A-BEE1-3FFD-77A157D73B27}"/>
              </a:ext>
            </a:extLst>
          </p:cNvPr>
          <p:cNvSpPr>
            <a:spLocks noGrp="1"/>
          </p:cNvSpPr>
          <p:nvPr>
            <p:ph idx="1"/>
          </p:nvPr>
        </p:nvSpPr>
        <p:spPr>
          <a:xfrm>
            <a:off x="822324" y="1846263"/>
            <a:ext cx="8093076" cy="4022725"/>
          </a:xfrm>
        </p:spPr>
        <p:txBody>
          <a:bodyPr/>
          <a:lstStyle/>
          <a:p>
            <a:pPr>
              <a:lnSpc>
                <a:spcPct val="150000"/>
              </a:lnSpc>
              <a:defRPr/>
            </a:pPr>
            <a:r>
              <a:rPr lang="vi-VN" altLang="en-US" sz="3200" dirty="0">
                <a:latin typeface="+mj-lt"/>
              </a:rPr>
              <a:t>1. Tiếp cận chẩn đoán suy hô hấp ở trẻ sơ sinh</a:t>
            </a:r>
          </a:p>
          <a:p>
            <a:pPr>
              <a:lnSpc>
                <a:spcPct val="150000"/>
              </a:lnSpc>
              <a:defRPr/>
            </a:pPr>
            <a:r>
              <a:rPr lang="vi-VN" altLang="en-US" sz="3200" dirty="0">
                <a:latin typeface="+mj-lt"/>
              </a:rPr>
              <a:t>2. Điều trị suy hô hấp ở trẻ sơ </a:t>
            </a:r>
            <a:r>
              <a:rPr lang="vi-VN" altLang="en-US" sz="3200" dirty="0" smtClean="0">
                <a:latin typeface="+mj-lt"/>
              </a:rPr>
              <a:t>sinh</a:t>
            </a:r>
          </a:p>
          <a:p>
            <a:pPr>
              <a:lnSpc>
                <a:spcPct val="150000"/>
              </a:lnSpc>
              <a:defRPr/>
            </a:pPr>
            <a:r>
              <a:rPr lang="vi-VN" altLang="en-US" sz="3200" dirty="0" smtClean="0">
                <a:latin typeface="+mj-lt"/>
              </a:rPr>
              <a:t>3. Một số nghiên cứu</a:t>
            </a:r>
            <a:endParaRPr lang="en-US" altLang="en-US" sz="3200" dirty="0">
              <a:latin typeface="+mj-lt"/>
            </a:endParaRPr>
          </a:p>
        </p:txBody>
      </p:sp>
      <p:sp>
        <p:nvSpPr>
          <p:cNvPr id="3" name="Slide Number Placeholder 2">
            <a:extLst>
              <a:ext uri="{FF2B5EF4-FFF2-40B4-BE49-F238E27FC236}">
                <a16:creationId xmlns:a16="http://schemas.microsoft.com/office/drawing/2014/main" id="{2BCF8AC3-A835-BBEC-BC4C-E50B98FD9DC5}"/>
              </a:ext>
            </a:extLst>
          </p:cNvPr>
          <p:cNvSpPr>
            <a:spLocks noGrp="1"/>
          </p:cNvSpPr>
          <p:nvPr>
            <p:ph type="sldNum" sz="quarter" idx="12"/>
          </p:nvPr>
        </p:nvSpPr>
        <p:spPr/>
        <p:txBody>
          <a:bodyPr/>
          <a:lstStyle/>
          <a:p>
            <a:fld id="{9BE08EE1-575A-E94E-BC30-1300E8680A7A}" type="slidenum">
              <a:rPr lang="en-US" altLang="en-US" smtClean="0"/>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119BA566-DFD8-2467-14BE-318870704419}"/>
              </a:ext>
            </a:extLst>
          </p:cNvPr>
          <p:cNvSpPr>
            <a:spLocks noGrp="1"/>
          </p:cNvSpPr>
          <p:nvPr>
            <p:ph idx="1"/>
          </p:nvPr>
        </p:nvSpPr>
        <p:spPr>
          <a:xfrm>
            <a:off x="777875" y="1828800"/>
            <a:ext cx="7375525" cy="4191000"/>
          </a:xfrm>
        </p:spPr>
        <p:txBody>
          <a:bodyPr/>
          <a:lstStyle/>
          <a:p>
            <a:pPr marL="635000" indent="-446088">
              <a:buFont typeface="Wingdings" pitchFamily="2" charset="2"/>
              <a:buChar char="ü"/>
            </a:pPr>
            <a:r>
              <a:rPr lang="vi-VN" altLang="en-US" sz="2400" dirty="0">
                <a:latin typeface="Times New Roman" panose="02020603050405020304" pitchFamily="18" charset="0"/>
                <a:cs typeface="Times New Roman" panose="02020603050405020304" pitchFamily="18" charset="0"/>
              </a:rPr>
              <a:t>Cuộc sinh kéo dài và sinh khó</a:t>
            </a:r>
          </a:p>
          <a:p>
            <a:pPr marL="635000" indent="-446088">
              <a:buFont typeface="Wingdings" pitchFamily="2" charset="2"/>
              <a:buChar char="ü"/>
            </a:pPr>
            <a:r>
              <a:rPr lang="vi-VN" altLang="en-US" sz="2400" dirty="0">
                <a:latin typeface="Times New Roman" panose="02020603050405020304" pitchFamily="18" charset="0"/>
                <a:cs typeface="Times New Roman" panose="02020603050405020304" pitchFamily="18" charset="0"/>
              </a:rPr>
              <a:t>Quá ngày sinh</a:t>
            </a:r>
          </a:p>
          <a:p>
            <a:pPr marL="635000" indent="-446088">
              <a:buFont typeface="Wingdings" pitchFamily="2" charset="2"/>
              <a:buChar char="ü"/>
            </a:pPr>
            <a:r>
              <a:rPr lang="vi-VN" altLang="en-US" sz="2400" dirty="0">
                <a:latin typeface="Times New Roman" panose="02020603050405020304" pitchFamily="18" charset="0"/>
                <a:cs typeface="Times New Roman" panose="02020603050405020304" pitchFamily="18" charset="0"/>
              </a:rPr>
              <a:t>Mẹ có vấn đề về sức khỏe: như tiểu đường thai kì, cao huyết áp</a:t>
            </a:r>
          </a:p>
          <a:p>
            <a:pPr marL="635000" indent="-446088">
              <a:buFont typeface="Wingdings" pitchFamily="2" charset="2"/>
              <a:buChar char="ü"/>
            </a:pPr>
            <a:r>
              <a:rPr lang="vi-VN" altLang="en-US" sz="2400" dirty="0">
                <a:latin typeface="Times New Roman" panose="02020603050405020304" pitchFamily="18" charset="0"/>
                <a:cs typeface="Times New Roman" panose="02020603050405020304" pitchFamily="18" charset="0"/>
              </a:rPr>
              <a:t>Mẹ hút thuốc lá hay sử dụng thuốc trong quá trình mang thai</a:t>
            </a:r>
          </a:p>
          <a:p>
            <a:pPr marL="635000" indent="-446088">
              <a:buFont typeface="Wingdings" pitchFamily="2" charset="2"/>
              <a:buChar char="ü"/>
            </a:pPr>
            <a:r>
              <a:rPr lang="vi-VN" altLang="en-US" sz="2400" dirty="0">
                <a:latin typeface="Times New Roman" panose="02020603050405020304" pitchFamily="18" charset="0"/>
                <a:cs typeface="Times New Roman" panose="02020603050405020304" pitchFamily="18" charset="0"/>
              </a:rPr>
              <a:t>Trẻ chậm phát triển trong tử cung</a:t>
            </a:r>
          </a:p>
          <a:p>
            <a:endParaRPr lang="en-US" altLang="en-US" sz="2800" dirty="0"/>
          </a:p>
        </p:txBody>
      </p:sp>
      <p:sp>
        <p:nvSpPr>
          <p:cNvPr id="2" name="Slide Number Placeholder 1">
            <a:extLst>
              <a:ext uri="{FF2B5EF4-FFF2-40B4-BE49-F238E27FC236}">
                <a16:creationId xmlns:a16="http://schemas.microsoft.com/office/drawing/2014/main" id="{3D8AD418-8BE0-BF78-0A48-8544BFDB9D99}"/>
              </a:ext>
            </a:extLst>
          </p:cNvPr>
          <p:cNvSpPr>
            <a:spLocks noGrp="1"/>
          </p:cNvSpPr>
          <p:nvPr>
            <p:ph type="sldNum" sz="quarter" idx="12"/>
          </p:nvPr>
        </p:nvSpPr>
        <p:spPr/>
        <p:txBody>
          <a:bodyPr/>
          <a:lstStyle/>
          <a:p>
            <a:fld id="{9BE08EE1-575A-E94E-BC30-1300E8680A7A}" type="slidenum">
              <a:rPr lang="en-US" altLang="en-US" smtClean="0"/>
              <a:pPr/>
              <a:t>30</a:t>
            </a:fld>
            <a:endParaRPr lang="en-US" altLang="en-US"/>
          </a:p>
        </p:txBody>
      </p:sp>
      <p:sp>
        <p:nvSpPr>
          <p:cNvPr id="5" name="TextBox 4">
            <a:extLst>
              <a:ext uri="{FF2B5EF4-FFF2-40B4-BE49-F238E27FC236}">
                <a16:creationId xmlns:a16="http://schemas.microsoft.com/office/drawing/2014/main" id="{B5C01767-D5E1-113A-BA2C-F76F001A6054}"/>
              </a:ext>
            </a:extLst>
          </p:cNvPr>
          <p:cNvSpPr txBox="1"/>
          <p:nvPr/>
        </p:nvSpPr>
        <p:spPr>
          <a:xfrm>
            <a:off x="669925" y="902832"/>
            <a:ext cx="7696200" cy="954107"/>
          </a:xfrm>
          <a:prstGeom prst="rect">
            <a:avLst/>
          </a:prstGeom>
          <a:noFill/>
        </p:spPr>
        <p:txBody>
          <a:bodyPr wrap="square" rtlCol="0">
            <a:spAutoFit/>
          </a:bodyPr>
          <a:lstStyle/>
          <a:p>
            <a:r>
              <a:rPr lang="vi-VN" altLang="en-US" sz="2800" b="1" dirty="0">
                <a:latin typeface="Times New Roman" panose="02020603050405020304" pitchFamily="18" charset="0"/>
                <a:cs typeface="Times New Roman" panose="02020603050405020304" pitchFamily="18" charset="0"/>
              </a:rPr>
              <a:t>T</a:t>
            </a:r>
            <a:r>
              <a:rPr lang="vi-VN" altLang="en-US" sz="2800" b="1" dirty="0">
                <a:solidFill>
                  <a:schemeClr val="tx1"/>
                </a:solidFill>
                <a:latin typeface="Times New Roman" panose="02020603050405020304" pitchFamily="18" charset="0"/>
                <a:cs typeface="Times New Roman" panose="02020603050405020304" pitchFamily="18" charset="0"/>
              </a:rPr>
              <a:t>rẻ sẽ có nguy cơ bài phân su trước sinh khi</a:t>
            </a:r>
          </a:p>
          <a:p>
            <a:endParaRPr lang="en-VN"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86227965-7E5D-8259-8649-16FBCE6415A2}"/>
              </a:ext>
            </a:extLst>
          </p:cNvPr>
          <p:cNvSpPr>
            <a:spLocks noGrp="1"/>
          </p:cNvSpPr>
          <p:nvPr>
            <p:ph idx="1"/>
          </p:nvPr>
        </p:nvSpPr>
        <p:spPr>
          <a:xfrm>
            <a:off x="533400" y="1828800"/>
            <a:ext cx="8153400" cy="4040188"/>
          </a:xfrm>
        </p:spPr>
        <p:txBody>
          <a:bodyPr/>
          <a:lstStyle/>
          <a:p>
            <a:endParaRPr lang="vi-VN" altLang="en-US" sz="3200" dirty="0">
              <a:solidFill>
                <a:schemeClr val="accent2"/>
              </a:solidFill>
              <a:latin typeface="Times New Roman" panose="02020603050405020304" pitchFamily="18" charset="0"/>
              <a:cs typeface="Times New Roman" panose="02020603050405020304" pitchFamily="18" charset="0"/>
            </a:endParaRPr>
          </a:p>
          <a:p>
            <a:pPr marL="498475" indent="-498475">
              <a:buFont typeface="Wingdings" pitchFamily="2" charset="2"/>
              <a:buChar char="Ø"/>
            </a:pPr>
            <a:r>
              <a:rPr lang="vi-VN" altLang="en-US" sz="2800" dirty="0">
                <a:latin typeface="Times New Roman" panose="02020603050405020304" pitchFamily="18" charset="0"/>
                <a:cs typeface="Times New Roman" panose="02020603050405020304" pitchFamily="18" charset="0"/>
              </a:rPr>
              <a:t>Giải phóng các cytokine không đặc hiệu</a:t>
            </a:r>
          </a:p>
          <a:p>
            <a:pPr marL="498475" indent="-498475">
              <a:buFont typeface="Wingdings" pitchFamily="2" charset="2"/>
              <a:buChar char="Ø"/>
            </a:pPr>
            <a:r>
              <a:rPr lang="vi-VN" altLang="en-US" sz="2800" dirty="0">
                <a:latin typeface="Times New Roman" panose="02020603050405020304" pitchFamily="18" charset="0"/>
                <a:cs typeface="Times New Roman" panose="02020603050405020304" pitchFamily="18" charset="0"/>
              </a:rPr>
              <a:t>Tắc nghẽn đường thở</a:t>
            </a:r>
          </a:p>
          <a:p>
            <a:pPr marL="498475" indent="-498475">
              <a:buFont typeface="Wingdings" pitchFamily="2" charset="2"/>
              <a:buChar char="Ø"/>
            </a:pPr>
            <a:r>
              <a:rPr lang="vi-VN" altLang="en-US" sz="2800" dirty="0">
                <a:latin typeface="Times New Roman" panose="02020603050405020304" pitchFamily="18" charset="0"/>
                <a:cs typeface="Times New Roman" panose="02020603050405020304" pitchFamily="18" charset="0"/>
              </a:rPr>
              <a:t>Giảm sản xuất surfactant và bất hoạt surfactant</a:t>
            </a:r>
          </a:p>
          <a:p>
            <a:pPr marL="498475" indent="-498475">
              <a:buFont typeface="Wingdings" pitchFamily="2" charset="2"/>
              <a:buChar char="Ø"/>
            </a:pPr>
            <a:r>
              <a:rPr lang="vi-VN" altLang="en-US" sz="2800" dirty="0">
                <a:latin typeface="Times New Roman" panose="02020603050405020304" pitchFamily="18" charset="0"/>
                <a:cs typeface="Times New Roman" panose="02020603050405020304" pitchFamily="18" charset="0"/>
              </a:rPr>
              <a:t>Viêm phổi hóa học</a:t>
            </a:r>
          </a:p>
          <a:p>
            <a:endParaRPr lang="en-US" altLang="en-US" dirty="0"/>
          </a:p>
        </p:txBody>
      </p:sp>
      <p:sp>
        <p:nvSpPr>
          <p:cNvPr id="2" name="Slide Number Placeholder 1">
            <a:extLst>
              <a:ext uri="{FF2B5EF4-FFF2-40B4-BE49-F238E27FC236}">
                <a16:creationId xmlns:a16="http://schemas.microsoft.com/office/drawing/2014/main" id="{20B71C19-A316-0F43-2266-01A5B6251504}"/>
              </a:ext>
            </a:extLst>
          </p:cNvPr>
          <p:cNvSpPr>
            <a:spLocks noGrp="1"/>
          </p:cNvSpPr>
          <p:nvPr>
            <p:ph type="sldNum" sz="quarter" idx="12"/>
          </p:nvPr>
        </p:nvSpPr>
        <p:spPr/>
        <p:txBody>
          <a:bodyPr/>
          <a:lstStyle/>
          <a:p>
            <a:fld id="{9BE08EE1-575A-E94E-BC30-1300E8680A7A}" type="slidenum">
              <a:rPr lang="en-US" altLang="en-US" smtClean="0"/>
              <a:pPr/>
              <a:t>31</a:t>
            </a:fld>
            <a:endParaRPr lang="en-US" altLang="en-US"/>
          </a:p>
        </p:txBody>
      </p:sp>
      <p:sp>
        <p:nvSpPr>
          <p:cNvPr id="3" name="TextBox 2">
            <a:extLst>
              <a:ext uri="{FF2B5EF4-FFF2-40B4-BE49-F238E27FC236}">
                <a16:creationId xmlns:a16="http://schemas.microsoft.com/office/drawing/2014/main" id="{D5B73EF7-ADEF-D175-F778-F89160C4EF61}"/>
              </a:ext>
            </a:extLst>
          </p:cNvPr>
          <p:cNvSpPr txBox="1"/>
          <p:nvPr/>
        </p:nvSpPr>
        <p:spPr>
          <a:xfrm>
            <a:off x="304800" y="685800"/>
            <a:ext cx="8534400" cy="954107"/>
          </a:xfrm>
          <a:prstGeom prst="rect">
            <a:avLst/>
          </a:prstGeom>
          <a:noFill/>
        </p:spPr>
        <p:txBody>
          <a:bodyPr wrap="square" rtlCol="0">
            <a:spAutoFit/>
          </a:bodyPr>
          <a:lstStyle/>
          <a:p>
            <a:r>
              <a:rPr lang="vi-VN" altLang="en-US" sz="2800" b="1" dirty="0">
                <a:latin typeface="Times New Roman" panose="02020603050405020304" pitchFamily="18" charset="0"/>
                <a:cs typeface="Times New Roman" panose="02020603050405020304" pitchFamily="18" charset="0"/>
              </a:rPr>
              <a:t>Hít phân su gây ra hội chứng lâm sàng có thể bao gồm</a:t>
            </a:r>
          </a:p>
          <a:p>
            <a:endParaRPr lang="en-VN"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CB21-8C6D-9EC0-CA72-11E7417A2F6B}"/>
              </a:ext>
            </a:extLst>
          </p:cNvPr>
          <p:cNvSpPr>
            <a:spLocks noGrp="1"/>
          </p:cNvSpPr>
          <p:nvPr>
            <p:ph type="title"/>
          </p:nvPr>
        </p:nvSpPr>
        <p:spPr>
          <a:xfrm>
            <a:off x="152400" y="473074"/>
            <a:ext cx="8213725" cy="703263"/>
          </a:xfrm>
        </p:spPr>
        <p:txBody>
          <a:bodyPr/>
          <a:lstStyle/>
          <a:p>
            <a:pPr algn="ctr">
              <a:defRPr/>
            </a:pPr>
            <a:r>
              <a:rPr lang="vi-VN" sz="4000" b="1" dirty="0">
                <a:solidFill>
                  <a:schemeClr val="tx1"/>
                </a:solidFill>
              </a:rPr>
              <a:t>CHẨN ĐOÁN</a:t>
            </a:r>
            <a:endParaRPr lang="en-US" sz="4000" b="1" dirty="0">
              <a:solidFill>
                <a:schemeClr val="tx1"/>
              </a:solidFill>
            </a:endParaRPr>
          </a:p>
        </p:txBody>
      </p:sp>
      <p:sp>
        <p:nvSpPr>
          <p:cNvPr id="3" name="Content Placeholder 2">
            <a:extLst>
              <a:ext uri="{FF2B5EF4-FFF2-40B4-BE49-F238E27FC236}">
                <a16:creationId xmlns:a16="http://schemas.microsoft.com/office/drawing/2014/main" id="{F8C1697C-4201-4342-8F5A-BDA05F51CD58}"/>
              </a:ext>
            </a:extLst>
          </p:cNvPr>
          <p:cNvSpPr>
            <a:spLocks noGrp="1"/>
          </p:cNvSpPr>
          <p:nvPr>
            <p:ph idx="1"/>
          </p:nvPr>
        </p:nvSpPr>
        <p:spPr>
          <a:xfrm>
            <a:off x="304800" y="1371600"/>
            <a:ext cx="8061325" cy="5257800"/>
          </a:xfrm>
        </p:spPr>
        <p:txBody>
          <a:bodyPr/>
          <a:lstStyle/>
          <a:p>
            <a:pPr marL="547688" indent="-457200">
              <a:buFont typeface="Wingdings" pitchFamily="2" charset="2"/>
              <a:buChar char="ü"/>
              <a:defRPr/>
            </a:pPr>
            <a:endParaRPr lang="vi-VN" sz="2800" dirty="0">
              <a:latin typeface="Times New Roman" panose="02020603050405020304" pitchFamily="18" charset="0"/>
              <a:cs typeface="Times New Roman" panose="02020603050405020304" pitchFamily="18" charset="0"/>
            </a:endParaRPr>
          </a:p>
          <a:p>
            <a:pPr marL="547688" indent="-457200">
              <a:buFont typeface="Wingdings" pitchFamily="2" charset="2"/>
              <a:buChar char="ü"/>
              <a:defRPr/>
            </a:pPr>
            <a:r>
              <a:rPr lang="vi-VN" sz="2800" dirty="0">
                <a:latin typeface="Times New Roman" panose="02020603050405020304" pitchFamily="18" charset="0"/>
                <a:cs typeface="Times New Roman" panose="02020603050405020304" pitchFamily="18" charset="0"/>
              </a:rPr>
              <a:t>Nước ối có nhuộm phân su</a:t>
            </a:r>
          </a:p>
          <a:p>
            <a:pPr marL="547688" indent="-457200">
              <a:buFont typeface="Wingdings" pitchFamily="2" charset="2"/>
              <a:buChar char="ü"/>
              <a:defRPr/>
            </a:pPr>
            <a:r>
              <a:rPr lang="vi-VN" sz="2800" dirty="0">
                <a:latin typeface="Times New Roman" panose="02020603050405020304" pitchFamily="18" charset="0"/>
                <a:cs typeface="Times New Roman" panose="02020603050405020304" pitchFamily="18" charset="0"/>
              </a:rPr>
              <a:t>Suy hô hấp</a:t>
            </a:r>
          </a:p>
          <a:p>
            <a:pPr marL="547688" indent="-457200">
              <a:buFont typeface="Wingdings" pitchFamily="2" charset="2"/>
              <a:buChar char="ü"/>
              <a:defRPr/>
            </a:pPr>
            <a:r>
              <a:rPr lang="vi-VN" sz="2800" dirty="0">
                <a:latin typeface="Times New Roman" panose="02020603050405020304" pitchFamily="18" charset="0"/>
                <a:cs typeface="Times New Roman" panose="02020603050405020304" pitchFamily="18" charset="0"/>
              </a:rPr>
              <a:t>Các đặc trưng trên X-quang</a:t>
            </a:r>
          </a:p>
          <a:p>
            <a:pPr marL="547688" indent="-457200">
              <a:buFont typeface="Wingdings" pitchFamily="2" charset="2"/>
              <a:buChar char="ü"/>
              <a:defRPr/>
            </a:pPr>
            <a:endParaRPr lang="en-US" sz="2800" dirty="0"/>
          </a:p>
        </p:txBody>
      </p:sp>
      <p:sp>
        <p:nvSpPr>
          <p:cNvPr id="4" name="Slide Number Placeholder 3">
            <a:extLst>
              <a:ext uri="{FF2B5EF4-FFF2-40B4-BE49-F238E27FC236}">
                <a16:creationId xmlns:a16="http://schemas.microsoft.com/office/drawing/2014/main" id="{E786C407-D0E0-B5B6-8815-42865471DE20}"/>
              </a:ext>
            </a:extLst>
          </p:cNvPr>
          <p:cNvSpPr>
            <a:spLocks noGrp="1"/>
          </p:cNvSpPr>
          <p:nvPr>
            <p:ph type="sldNum" sz="quarter" idx="12"/>
          </p:nvPr>
        </p:nvSpPr>
        <p:spPr/>
        <p:txBody>
          <a:bodyPr/>
          <a:lstStyle/>
          <a:p>
            <a:fld id="{9BE08EE1-575A-E94E-BC30-1300E8680A7A}"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a:extLst>
              <a:ext uri="{FF2B5EF4-FFF2-40B4-BE49-F238E27FC236}">
                <a16:creationId xmlns:a16="http://schemas.microsoft.com/office/drawing/2014/main" id="{FB644763-E19A-ED8F-7053-FF515AFD7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1219200"/>
            <a:ext cx="39227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2C1A762-F932-38CE-5A46-6DA69EB7057E}"/>
              </a:ext>
            </a:extLst>
          </p:cNvPr>
          <p:cNvSpPr/>
          <p:nvPr/>
        </p:nvSpPr>
        <p:spPr>
          <a:xfrm>
            <a:off x="819150" y="1219200"/>
            <a:ext cx="3487738" cy="4114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vi-VN" sz="2800" dirty="0">
                <a:latin typeface="Times New Roman" panose="02020603050405020304" pitchFamily="18" charset="0"/>
                <a:cs typeface="Times New Roman" panose="02020603050405020304" pitchFamily="18" charset="0"/>
              </a:rPr>
              <a:t>X-quang ngực cho thấy các vùng xẹp phổi xen kẽ với các vùng ứ khí và cơ hoành phẳng</a:t>
            </a:r>
          </a:p>
        </p:txBody>
      </p:sp>
      <p:sp>
        <p:nvSpPr>
          <p:cNvPr id="2" name="Slide Number Placeholder 1">
            <a:extLst>
              <a:ext uri="{FF2B5EF4-FFF2-40B4-BE49-F238E27FC236}">
                <a16:creationId xmlns:a16="http://schemas.microsoft.com/office/drawing/2014/main" id="{1154CD89-A8C8-C515-1F1D-124F1F6DCF94}"/>
              </a:ext>
            </a:extLst>
          </p:cNvPr>
          <p:cNvSpPr>
            <a:spLocks noGrp="1"/>
          </p:cNvSpPr>
          <p:nvPr>
            <p:ph type="sldNum" sz="quarter" idx="12"/>
          </p:nvPr>
        </p:nvSpPr>
        <p:spPr/>
        <p:txBody>
          <a:bodyPr/>
          <a:lstStyle/>
          <a:p>
            <a:fld id="{9BE08EE1-575A-E94E-BC30-1300E8680A7A}"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02B8-FB64-95C2-5373-84D711926B18}"/>
              </a:ext>
            </a:extLst>
          </p:cNvPr>
          <p:cNvSpPr>
            <a:spLocks noGrp="1"/>
          </p:cNvSpPr>
          <p:nvPr>
            <p:ph type="title"/>
          </p:nvPr>
        </p:nvSpPr>
        <p:spPr>
          <a:xfrm>
            <a:off x="152400" y="533400"/>
            <a:ext cx="8610600" cy="685800"/>
          </a:xfrm>
        </p:spPr>
        <p:txBody>
          <a:bodyPr/>
          <a:lstStyle/>
          <a:p>
            <a:pPr algn="ctr">
              <a:defRPr/>
            </a:pPr>
            <a:r>
              <a:rPr lang="vi-VN" sz="3200" b="1" dirty="0">
                <a:solidFill>
                  <a:schemeClr val="tx1"/>
                </a:solidFill>
              </a:rPr>
              <a:t>ĐIỀU TRỊ</a:t>
            </a:r>
            <a:endParaRPr lang="en-US" sz="3200" b="1" dirty="0">
              <a:solidFill>
                <a:schemeClr val="tx1"/>
              </a:solidFill>
            </a:endParaRPr>
          </a:p>
        </p:txBody>
      </p:sp>
      <p:sp>
        <p:nvSpPr>
          <p:cNvPr id="60419" name="Content Placeholder 2">
            <a:extLst>
              <a:ext uri="{FF2B5EF4-FFF2-40B4-BE49-F238E27FC236}">
                <a16:creationId xmlns:a16="http://schemas.microsoft.com/office/drawing/2014/main" id="{85BF803D-89B3-D77E-97C2-9BAF2D83DD43}"/>
              </a:ext>
            </a:extLst>
          </p:cNvPr>
          <p:cNvSpPr>
            <a:spLocks noGrp="1"/>
          </p:cNvSpPr>
          <p:nvPr>
            <p:ph idx="1"/>
          </p:nvPr>
        </p:nvSpPr>
        <p:spPr>
          <a:xfrm>
            <a:off x="735012" y="1828800"/>
            <a:ext cx="7875588" cy="4648200"/>
          </a:xfrm>
        </p:spPr>
        <p:txBody>
          <a:bodyPr/>
          <a:lstStyle/>
          <a:p>
            <a:pPr marL="404813" indent="-404813">
              <a:lnSpc>
                <a:spcPct val="150000"/>
              </a:lnSpc>
              <a:buFont typeface="Wingdings" pitchFamily="2" charset="2"/>
              <a:buChar char="Ø"/>
            </a:pPr>
            <a:r>
              <a:rPr lang="vi-VN" altLang="en-US" sz="2800" dirty="0">
                <a:latin typeface="Times New Roman" panose="02020603050405020304" pitchFamily="18" charset="0"/>
                <a:cs typeface="Times New Roman" panose="02020603050405020304" pitchFamily="18" charset="0"/>
              </a:rPr>
              <a:t>Hầu hết các trẻ cần điều trị ở khu chăm sóc đặc biệt hoặc điều trị tích cực (NICU).</a:t>
            </a:r>
          </a:p>
          <a:p>
            <a:pPr marL="404813" indent="-404813">
              <a:lnSpc>
                <a:spcPct val="150000"/>
              </a:lnSpc>
              <a:buFont typeface="Wingdings" pitchFamily="2" charset="2"/>
              <a:buChar char="Ø"/>
            </a:pPr>
            <a:r>
              <a:rPr lang="vi-VN" altLang="en-US" sz="2800" dirty="0">
                <a:latin typeface="Times New Roman" panose="02020603050405020304" pitchFamily="18" charset="0"/>
                <a:cs typeface="Times New Roman" panose="02020603050405020304" pitchFamily="18" charset="0"/>
              </a:rPr>
              <a:t> Những trẻ thở oxy không đáp ứng chuyển thở máy. </a:t>
            </a:r>
          </a:p>
          <a:p>
            <a:pPr marL="404813" indent="-404813">
              <a:lnSpc>
                <a:spcPct val="150000"/>
              </a:lnSpc>
              <a:buFont typeface="Wingdings" pitchFamily="2" charset="2"/>
              <a:buChar char="Ø"/>
            </a:pPr>
            <a:r>
              <a:rPr lang="vi-VN" altLang="en-US" sz="2800" dirty="0">
                <a:latin typeface="Times New Roman" panose="02020603050405020304" pitchFamily="18" charset="0"/>
                <a:cs typeface="Times New Roman" panose="02020603050405020304" pitchFamily="18" charset="0"/>
              </a:rPr>
              <a:t>Các trường hợp quá nặng: </a:t>
            </a:r>
            <a:r>
              <a:rPr lang="vi-VN" altLang="en-US" sz="2800" b="1" dirty="0">
                <a:latin typeface="Times New Roman" panose="02020603050405020304" pitchFamily="18" charset="0"/>
                <a:cs typeface="Times New Roman" panose="02020603050405020304" pitchFamily="18" charset="0"/>
              </a:rPr>
              <a:t>chuyển thở </a:t>
            </a:r>
            <a:r>
              <a:rPr lang="vi-VN" altLang="en-US" sz="2800" dirty="0">
                <a:latin typeface="Times New Roman" panose="02020603050405020304" pitchFamily="18" charset="0"/>
                <a:cs typeface="Times New Roman" panose="02020603050405020304" pitchFamily="18" charset="0"/>
              </a:rPr>
              <a:t>ECMO</a:t>
            </a:r>
          </a:p>
          <a:p>
            <a:endParaRPr lang="en-US" altLang="en-US" dirty="0"/>
          </a:p>
        </p:txBody>
      </p:sp>
      <p:sp>
        <p:nvSpPr>
          <p:cNvPr id="3" name="Slide Number Placeholder 2">
            <a:extLst>
              <a:ext uri="{FF2B5EF4-FFF2-40B4-BE49-F238E27FC236}">
                <a16:creationId xmlns:a16="http://schemas.microsoft.com/office/drawing/2014/main" id="{FEE35E2C-7B16-078F-5B5A-3965419D21BE}"/>
              </a:ext>
            </a:extLst>
          </p:cNvPr>
          <p:cNvSpPr>
            <a:spLocks noGrp="1"/>
          </p:cNvSpPr>
          <p:nvPr>
            <p:ph type="sldNum" sz="quarter" idx="12"/>
          </p:nvPr>
        </p:nvSpPr>
        <p:spPr/>
        <p:txBody>
          <a:bodyPr/>
          <a:lstStyle/>
          <a:p>
            <a:fld id="{9BE08EE1-575A-E94E-BC30-1300E8680A7A}" type="slidenum">
              <a:rPr lang="en-US" altLang="en-US" smtClean="0"/>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a:extLst>
              <a:ext uri="{FF2B5EF4-FFF2-40B4-BE49-F238E27FC236}">
                <a16:creationId xmlns:a16="http://schemas.microsoft.com/office/drawing/2014/main" id="{08ED11E9-47BB-A769-DD08-4CF9ECFAD1DE}"/>
              </a:ext>
            </a:extLst>
          </p:cNvPr>
          <p:cNvSpPr>
            <a:spLocks noGrp="1"/>
          </p:cNvSpPr>
          <p:nvPr>
            <p:ph idx="1"/>
          </p:nvPr>
        </p:nvSpPr>
        <p:spPr>
          <a:xfrm>
            <a:off x="822325" y="1752600"/>
            <a:ext cx="7543800" cy="4116388"/>
          </a:xfrm>
        </p:spPr>
        <p:txBody>
          <a:bodyPr/>
          <a:lstStyle/>
          <a:p>
            <a:r>
              <a:rPr lang="vi-VN" altLang="en-US" sz="2400" dirty="0">
                <a:latin typeface="Times New Roman" panose="02020603050405020304" pitchFamily="18" charset="0"/>
                <a:cs typeface="Times New Roman" panose="02020603050405020304" pitchFamily="18" charset="0"/>
              </a:rPr>
              <a:t>Những trẻ</a:t>
            </a:r>
            <a:r>
              <a:rPr lang="vi-VN" altLang="en-US" sz="2400" b="1" dirty="0">
                <a:latin typeface="Times New Roman" panose="02020603050405020304" pitchFamily="18" charset="0"/>
                <a:cs typeface="Times New Roman" panose="02020603050405020304" pitchFamily="18" charset="0"/>
              </a:rPr>
              <a:t> hít phân su</a:t>
            </a:r>
            <a:r>
              <a:rPr lang="vi-VN" altLang="en-US" sz="2400" dirty="0">
                <a:latin typeface="Times New Roman" panose="02020603050405020304" pitchFamily="18" charset="0"/>
                <a:cs typeface="Times New Roman" panose="02020603050405020304" pitchFamily="18" charset="0"/>
              </a:rPr>
              <a:t> nặng cần những điều trị nhiều hơn như:</a:t>
            </a:r>
          </a:p>
          <a:p>
            <a:pPr marL="404813" indent="-404813">
              <a:buFont typeface="Wingdings" pitchFamily="2" charset="2"/>
              <a:buChar char="Ø"/>
            </a:pPr>
            <a:r>
              <a:rPr lang="vi-VN" altLang="en-US" sz="2400" dirty="0">
                <a:latin typeface="Times New Roman" panose="02020603050405020304" pitchFamily="18" charset="0"/>
                <a:cs typeface="Times New Roman" panose="02020603050405020304" pitchFamily="18" charset="0"/>
              </a:rPr>
              <a:t>Bơm surfactan giúp nở phổi</a:t>
            </a:r>
          </a:p>
          <a:p>
            <a:pPr marL="404813" indent="-404813">
              <a:buFont typeface="Wingdings" pitchFamily="2" charset="2"/>
              <a:buChar char="Ø"/>
            </a:pPr>
            <a:r>
              <a:rPr lang="vi-VN" altLang="en-US" sz="2400" dirty="0">
                <a:latin typeface="Times New Roman" panose="02020603050405020304" pitchFamily="18" charset="0"/>
                <a:cs typeface="Times New Roman" panose="02020603050405020304" pitchFamily="18" charset="0"/>
              </a:rPr>
              <a:t>Duy trì huyết áp bằng thuốc vận mạch</a:t>
            </a:r>
          </a:p>
          <a:p>
            <a:pPr marL="404813" indent="-404813">
              <a:buFont typeface="Wingdings" pitchFamily="2" charset="2"/>
              <a:buChar char="Ø"/>
            </a:pPr>
            <a:r>
              <a:rPr lang="vi-VN" altLang="en-US" sz="2400" dirty="0">
                <a:latin typeface="Times New Roman" panose="02020603050405020304" pitchFamily="18" charset="0"/>
                <a:cs typeface="Times New Roman" panose="02020603050405020304" pitchFamily="18" charset="0"/>
              </a:rPr>
              <a:t>Sử dụng kháng sinh (thường là ampicillin và một aminoglycoside )</a:t>
            </a:r>
          </a:p>
          <a:p>
            <a:pPr marL="404813" indent="-404813">
              <a:buFont typeface="Wingdings" pitchFamily="2" charset="2"/>
              <a:buChar char="Ø"/>
            </a:pPr>
            <a:r>
              <a:rPr lang="vi-VN" altLang="en-US" sz="2400" dirty="0">
                <a:latin typeface="Times New Roman" panose="02020603050405020304" pitchFamily="18" charset="0"/>
                <a:cs typeface="Times New Roman" panose="02020603050405020304" pitchFamily="18" charset="0"/>
              </a:rPr>
              <a:t>Hít iNO (Inhaled Nitric Oxide) (chất khí trộn cùng oxy khi thở giúp giãn các mạch máu phổi và tăng khả năng trao đổi oxy)</a:t>
            </a:r>
          </a:p>
          <a:p>
            <a:endParaRPr lang="en-US" altLang="en-US" dirty="0"/>
          </a:p>
        </p:txBody>
      </p:sp>
      <p:sp>
        <p:nvSpPr>
          <p:cNvPr id="3" name="Slide Number Placeholder 2">
            <a:extLst>
              <a:ext uri="{FF2B5EF4-FFF2-40B4-BE49-F238E27FC236}">
                <a16:creationId xmlns:a16="http://schemas.microsoft.com/office/drawing/2014/main" id="{FC278C29-834D-DA44-DC43-70D6ECE27BFF}"/>
              </a:ext>
            </a:extLst>
          </p:cNvPr>
          <p:cNvSpPr>
            <a:spLocks noGrp="1"/>
          </p:cNvSpPr>
          <p:nvPr>
            <p:ph type="sldNum" sz="quarter" idx="12"/>
          </p:nvPr>
        </p:nvSpPr>
        <p:spPr/>
        <p:txBody>
          <a:bodyPr/>
          <a:lstStyle/>
          <a:p>
            <a:fld id="{9BE08EE1-575A-E94E-BC30-1300E8680A7A}" type="slidenum">
              <a:rPr lang="en-US" altLang="en-US" smtClean="0"/>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3DD3-97FC-CCAD-0C07-F9D999BD980F}"/>
              </a:ext>
            </a:extLst>
          </p:cNvPr>
          <p:cNvSpPr>
            <a:spLocks noGrp="1"/>
          </p:cNvSpPr>
          <p:nvPr>
            <p:ph type="title"/>
          </p:nvPr>
        </p:nvSpPr>
        <p:spPr>
          <a:xfrm>
            <a:off x="533400" y="287338"/>
            <a:ext cx="7832725" cy="1008062"/>
          </a:xfrm>
        </p:spPr>
        <p:txBody>
          <a:bodyPr/>
          <a:lstStyle/>
          <a:p>
            <a:pPr algn="ctr">
              <a:defRPr/>
            </a:pPr>
            <a:r>
              <a:rPr lang="vi-VN" sz="3200" b="1" dirty="0">
                <a:solidFill>
                  <a:schemeClr val="tx1"/>
                </a:solidFill>
              </a:rPr>
              <a:t>4.VIÊM PHỔI SƠ SINH</a:t>
            </a:r>
            <a:endParaRPr lang="en-US" sz="3200" b="1" dirty="0">
              <a:solidFill>
                <a:schemeClr val="tx1"/>
              </a:solidFill>
            </a:endParaRPr>
          </a:p>
        </p:txBody>
      </p:sp>
      <p:sp>
        <p:nvSpPr>
          <p:cNvPr id="54275" name="Content Placeholder 2">
            <a:extLst>
              <a:ext uri="{FF2B5EF4-FFF2-40B4-BE49-F238E27FC236}">
                <a16:creationId xmlns:a16="http://schemas.microsoft.com/office/drawing/2014/main" id="{FE8179B5-0BC2-964A-7F34-B17EAFE40850}"/>
              </a:ext>
            </a:extLst>
          </p:cNvPr>
          <p:cNvSpPr>
            <a:spLocks noGrp="1"/>
          </p:cNvSpPr>
          <p:nvPr>
            <p:ph idx="1"/>
          </p:nvPr>
        </p:nvSpPr>
        <p:spPr>
          <a:xfrm>
            <a:off x="304800" y="1905000"/>
            <a:ext cx="8382000" cy="4419600"/>
          </a:xfrm>
        </p:spPr>
        <p:txBody>
          <a:bodyPr/>
          <a:lstStyle/>
          <a:p>
            <a:pPr marL="444500" indent="-444500">
              <a:lnSpc>
                <a:spcPct val="150000"/>
              </a:lnSpc>
              <a:buFont typeface="Wingdings" pitchFamily="2" charset="2"/>
              <a:buChar char="Ø"/>
              <a:defRPr/>
            </a:pPr>
            <a:r>
              <a:rPr lang="vi-VN" sz="2400" dirty="0">
                <a:latin typeface="+mj-lt"/>
              </a:rPr>
              <a:t>Viêm phổi ở trẻ sơ sinh là tình trạng nhiễm trùng ( do VK,VR, nấm) đường hô hấp dưới, xảy ra trong GĐ sơ sinh sau đẻ từ 12 giờ đến vài ngày</a:t>
            </a:r>
          </a:p>
          <a:p>
            <a:pPr marL="444500" indent="-444500">
              <a:lnSpc>
                <a:spcPct val="150000"/>
              </a:lnSpc>
              <a:buFont typeface="Wingdings" pitchFamily="2" charset="2"/>
              <a:buChar char="Ø"/>
              <a:defRPr/>
            </a:pPr>
            <a:r>
              <a:rPr lang="vi-VN" sz="2400" dirty="0">
                <a:latin typeface="+mj-lt"/>
              </a:rPr>
              <a:t>Đứng thứ 2 sau bệnh lý đường tiêu hoá, hay xảy ra ở trẻ sinh non, nhẹ cân.</a:t>
            </a:r>
          </a:p>
        </p:txBody>
      </p:sp>
      <p:sp>
        <p:nvSpPr>
          <p:cNvPr id="3" name="Slide Number Placeholder 2">
            <a:extLst>
              <a:ext uri="{FF2B5EF4-FFF2-40B4-BE49-F238E27FC236}">
                <a16:creationId xmlns:a16="http://schemas.microsoft.com/office/drawing/2014/main" id="{D4265AAA-A47C-B18D-C759-00EE6C0F7E3A}"/>
              </a:ext>
            </a:extLst>
          </p:cNvPr>
          <p:cNvSpPr>
            <a:spLocks noGrp="1"/>
          </p:cNvSpPr>
          <p:nvPr>
            <p:ph type="sldNum" sz="quarter" idx="12"/>
          </p:nvPr>
        </p:nvSpPr>
        <p:spPr/>
        <p:txBody>
          <a:bodyPr/>
          <a:lstStyle/>
          <a:p>
            <a:fld id="{9BE08EE1-575A-E94E-BC30-1300E8680A7A}" type="slidenum">
              <a:rPr lang="en-US" altLang="en-US" smtClean="0"/>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153BBD-757F-BCB1-78C1-91B2235E5BEA}"/>
              </a:ext>
            </a:extLst>
          </p:cNvPr>
          <p:cNvSpPr/>
          <p:nvPr/>
        </p:nvSpPr>
        <p:spPr>
          <a:xfrm>
            <a:off x="152399" y="533400"/>
            <a:ext cx="4708525" cy="4572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marL="342900" indent="-342900">
              <a:lnSpc>
                <a:spcPct val="150000"/>
              </a:lnSpc>
              <a:buFont typeface="Wingdings" panose="05000000000000000000" pitchFamily="2" charset="2"/>
              <a:buChar char="§"/>
              <a:defRPr/>
            </a:pPr>
            <a:r>
              <a:rPr lang="vi-VN" sz="2400" dirty="0">
                <a:latin typeface="+mj-lt"/>
              </a:rPr>
              <a:t>Nguy cơ: Vỡ ối kéo dài &gt; 18h, mẹ sốt &gt; 38 độ C, viêm màng ối</a:t>
            </a:r>
          </a:p>
          <a:p>
            <a:pPr marL="342900" indent="-342900">
              <a:lnSpc>
                <a:spcPct val="150000"/>
              </a:lnSpc>
              <a:buFont typeface="Wingdings" panose="05000000000000000000" pitchFamily="2" charset="2"/>
              <a:buChar char="§"/>
              <a:defRPr/>
            </a:pPr>
            <a:r>
              <a:rPr lang="vi-VN" sz="2400" dirty="0">
                <a:latin typeface="+mj-lt"/>
              </a:rPr>
              <a:t>Tác nhân khởi phát sớm : Liên cầu nhómA, B,</a:t>
            </a:r>
            <a:r>
              <a:rPr lang="en-US" sz="2400" u="sng" dirty="0">
                <a:hlinkClick r:id="rId2"/>
              </a:rPr>
              <a:t> </a:t>
            </a:r>
            <a:r>
              <a:rPr lang="en-US" sz="2400" i="1"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Staphylococcus aureus</a:t>
            </a:r>
          </a:p>
          <a:p>
            <a:pPr marL="342900" indent="-342900">
              <a:lnSpc>
                <a:spcPct val="150000"/>
              </a:lnSpc>
              <a:buFont typeface="Wingdings" panose="05000000000000000000" pitchFamily="2" charset="2"/>
              <a:buChar char="§"/>
              <a:defRPr/>
            </a:pPr>
            <a:r>
              <a:rPr lang="vi-VN" sz="2400" dirty="0">
                <a:latin typeface="+mj-lt"/>
              </a:rPr>
              <a:t>Biến chứng: Nhiễm khuẩn huyết, viêm màng não</a:t>
            </a:r>
          </a:p>
          <a:p>
            <a:pPr marL="342900" indent="-342900">
              <a:lnSpc>
                <a:spcPct val="150000"/>
              </a:lnSpc>
              <a:buFont typeface="Wingdings" panose="05000000000000000000" pitchFamily="2" charset="2"/>
              <a:buChar char="§"/>
              <a:defRPr/>
            </a:pPr>
            <a:r>
              <a:rPr lang="vi-VN" sz="2400" dirty="0">
                <a:latin typeface="+mj-lt"/>
              </a:rPr>
              <a:t>Tỉ lệ tử vong 4-6%</a:t>
            </a:r>
            <a:endParaRPr lang="en-US" sz="2400" dirty="0">
              <a:latin typeface="+mj-lt"/>
            </a:endParaRPr>
          </a:p>
        </p:txBody>
      </p:sp>
      <p:sp>
        <p:nvSpPr>
          <p:cNvPr id="6" name="Rounded Rectangle 5">
            <a:extLst>
              <a:ext uri="{FF2B5EF4-FFF2-40B4-BE49-F238E27FC236}">
                <a16:creationId xmlns:a16="http://schemas.microsoft.com/office/drawing/2014/main" id="{052D5BE2-2087-2655-9BA9-6FF6E856F4B6}"/>
              </a:ext>
            </a:extLst>
          </p:cNvPr>
          <p:cNvSpPr/>
          <p:nvPr/>
        </p:nvSpPr>
        <p:spPr>
          <a:xfrm>
            <a:off x="4860925" y="533400"/>
            <a:ext cx="3657600" cy="4708525"/>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65541" name="Picture 6">
            <a:extLst>
              <a:ext uri="{FF2B5EF4-FFF2-40B4-BE49-F238E27FC236}">
                <a16:creationId xmlns:a16="http://schemas.microsoft.com/office/drawing/2014/main" id="{9EB08C10-731D-17AD-CB04-56CDEEFA81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762000"/>
            <a:ext cx="29908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E150871-2689-CCCE-4933-715873E67645}"/>
              </a:ext>
            </a:extLst>
          </p:cNvPr>
          <p:cNvSpPr>
            <a:spLocks noGrp="1"/>
          </p:cNvSpPr>
          <p:nvPr>
            <p:ph type="sldNum" sz="quarter" idx="12"/>
          </p:nvPr>
        </p:nvSpPr>
        <p:spPr/>
        <p:txBody>
          <a:bodyPr/>
          <a:lstStyle/>
          <a:p>
            <a:fld id="{9BE08EE1-575A-E94E-BC30-1300E8680A7A}" type="slidenum">
              <a:rPr lang="en-US" altLang="en-US" smtClean="0"/>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80D0-3BAA-8FDC-8E22-9A2B1A00A935}"/>
              </a:ext>
            </a:extLst>
          </p:cNvPr>
          <p:cNvSpPr>
            <a:spLocks noGrp="1"/>
          </p:cNvSpPr>
          <p:nvPr>
            <p:ph type="title"/>
          </p:nvPr>
        </p:nvSpPr>
        <p:spPr>
          <a:xfrm>
            <a:off x="381000" y="152400"/>
            <a:ext cx="8229600" cy="685800"/>
          </a:xfrm>
        </p:spPr>
        <p:txBody>
          <a:bodyPr>
            <a:normAutofit/>
          </a:bodyPr>
          <a:lstStyle/>
          <a:p>
            <a:pPr algn="ctr">
              <a:defRPr/>
            </a:pPr>
            <a:r>
              <a:rPr lang="vi-VN" sz="3000" b="1" dirty="0">
                <a:solidFill>
                  <a:schemeClr val="tx1"/>
                </a:solidFill>
              </a:rPr>
              <a:t>TRIỆU CHỨNG LÂM SÀNG - CẬN LÂM SÀNG</a:t>
            </a:r>
            <a:endParaRPr lang="en-US" sz="3000" b="1" dirty="0">
              <a:solidFill>
                <a:schemeClr val="tx1"/>
              </a:solidFill>
            </a:endParaRPr>
          </a:p>
        </p:txBody>
      </p:sp>
      <p:graphicFrame>
        <p:nvGraphicFramePr>
          <p:cNvPr id="3" name="Content Placeholder 2">
            <a:extLst>
              <a:ext uri="{FF2B5EF4-FFF2-40B4-BE49-F238E27FC236}">
                <a16:creationId xmlns:a16="http://schemas.microsoft.com/office/drawing/2014/main" id="{AD4E0572-BF93-4035-1440-4E46F7DF7904}"/>
              </a:ext>
            </a:extLst>
          </p:cNvPr>
          <p:cNvGraphicFramePr>
            <a:graphicFrameLocks noGrp="1"/>
          </p:cNvGraphicFramePr>
          <p:nvPr>
            <p:ph idx="1"/>
            <p:extLst>
              <p:ext uri="{D42A27DB-BD31-4B8C-83A1-F6EECF244321}">
                <p14:modId xmlns:p14="http://schemas.microsoft.com/office/powerpoint/2010/main" val="3310485144"/>
              </p:ext>
            </p:extLst>
          </p:nvPr>
        </p:nvGraphicFramePr>
        <p:xfrm>
          <a:off x="381000" y="1219200"/>
          <a:ext cx="8077200" cy="4495800"/>
        </p:xfrm>
        <a:graphic>
          <a:graphicData uri="http://schemas.openxmlformats.org/drawingml/2006/table">
            <a:tbl>
              <a:tblPr firstRow="1" firstCol="1" bandRow="1"/>
              <a:tblGrid>
                <a:gridCol w="4038153">
                  <a:extLst>
                    <a:ext uri="{9D8B030D-6E8A-4147-A177-3AD203B41FA5}">
                      <a16:colId xmlns:a16="http://schemas.microsoft.com/office/drawing/2014/main" val="1967066285"/>
                    </a:ext>
                  </a:extLst>
                </a:gridCol>
                <a:gridCol w="4039047">
                  <a:extLst>
                    <a:ext uri="{9D8B030D-6E8A-4147-A177-3AD203B41FA5}">
                      <a16:colId xmlns:a16="http://schemas.microsoft.com/office/drawing/2014/main" val="2482917290"/>
                    </a:ext>
                  </a:extLst>
                </a:gridCol>
              </a:tblGrid>
              <a:tr h="4495800">
                <a:tc>
                  <a:txBody>
                    <a:bodyPr/>
                    <a:lstStyle/>
                    <a:p>
                      <a:pPr marL="342900" lvl="0" indent="-342900" algn="ctr">
                        <a:lnSpc>
                          <a:spcPct val="107000"/>
                        </a:lnSpc>
                        <a:spcAft>
                          <a:spcPts val="0"/>
                        </a:spcAft>
                        <a:buFont typeface="Calibri" panose="020F0502020204030204" pitchFamily="34" charset="0"/>
                        <a:buChar char=" "/>
                        <a:tabLst>
                          <a:tab pos="457200" algn="l"/>
                        </a:tabLs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Lâm sàng</a:t>
                      </a:r>
                    </a:p>
                    <a:p>
                      <a:pPr marL="342900" lvl="0" indent="-342900" algn="ctr">
                        <a:lnSpc>
                          <a:spcPct val="107000"/>
                        </a:lnSpc>
                        <a:spcAft>
                          <a:spcPts val="0"/>
                        </a:spcAft>
                        <a:buFont typeface="Calibri" panose="020F0502020204030204" pitchFamily="34" charset="0"/>
                        <a:buChar char=" "/>
                        <a:tabLst>
                          <a:tab pos="45720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Sốt cao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Thở nhanh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Rút lõm lồng ngực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Bú kém, mệt mỏi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Ho, chảy mũi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90588" lvl="0" indent="-485775"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Tím tái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Cận lâm sàng</a:t>
                      </a:r>
                    </a:p>
                    <a:p>
                      <a:pPr algn="ctr">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15963" lvl="0" indent="-446088"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Công thức máu, CRP, Pro-calcitonin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15963" lvl="0" indent="-446088"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Xquang ngực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15963" lvl="0" indent="-446088"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Cấy DTH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15963" lvl="0" indent="-446088" algn="l">
                        <a:lnSpc>
                          <a:spcPct val="107000"/>
                        </a:lnSpc>
                        <a:spcAft>
                          <a:spcPts val="0"/>
                        </a:spcAft>
                        <a:buFont typeface="Wingdings" panose="05000000000000000000" pitchFamily="2" charset="2"/>
                        <a:buChar char=""/>
                        <a:tabLst>
                          <a:tab pos="45720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Cấy máu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043884"/>
                  </a:ext>
                </a:extLst>
              </a:tr>
            </a:tbl>
          </a:graphicData>
        </a:graphic>
      </p:graphicFrame>
      <p:sp>
        <p:nvSpPr>
          <p:cNvPr id="4" name="Slide Number Placeholder 3">
            <a:extLst>
              <a:ext uri="{FF2B5EF4-FFF2-40B4-BE49-F238E27FC236}">
                <a16:creationId xmlns:a16="http://schemas.microsoft.com/office/drawing/2014/main" id="{AD5353FC-BFA2-E32D-9F77-A386BEF3D16C}"/>
              </a:ext>
            </a:extLst>
          </p:cNvPr>
          <p:cNvSpPr>
            <a:spLocks noGrp="1"/>
          </p:cNvSpPr>
          <p:nvPr>
            <p:ph type="sldNum" sz="quarter" idx="12"/>
          </p:nvPr>
        </p:nvSpPr>
        <p:spPr/>
        <p:txBody>
          <a:bodyPr/>
          <a:lstStyle/>
          <a:p>
            <a:fld id="{9BE08EE1-575A-E94E-BC30-1300E8680A7A}" type="slidenum">
              <a:rPr lang="en-US" altLang="en-US" smtClean="0"/>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E72D-750D-3254-A5B1-59E17433328B}"/>
              </a:ext>
            </a:extLst>
          </p:cNvPr>
          <p:cNvSpPr>
            <a:spLocks noGrp="1"/>
          </p:cNvSpPr>
          <p:nvPr>
            <p:ph type="title"/>
          </p:nvPr>
        </p:nvSpPr>
        <p:spPr>
          <a:xfrm>
            <a:off x="609600" y="287338"/>
            <a:ext cx="7756525" cy="627062"/>
          </a:xfrm>
        </p:spPr>
        <p:txBody>
          <a:bodyPr/>
          <a:lstStyle/>
          <a:p>
            <a:pPr algn="ctr">
              <a:defRPr/>
            </a:pPr>
            <a:r>
              <a:rPr lang="vi-VN" sz="3200" b="1" dirty="0">
                <a:solidFill>
                  <a:schemeClr val="tx1"/>
                </a:solidFill>
              </a:rPr>
              <a:t>ĐIỀU TRỊ</a:t>
            </a:r>
            <a:endParaRPr lang="en-US" sz="3200" b="1" dirty="0">
              <a:solidFill>
                <a:schemeClr val="tx1"/>
              </a:solidFill>
            </a:endParaRPr>
          </a:p>
        </p:txBody>
      </p:sp>
      <p:sp>
        <p:nvSpPr>
          <p:cNvPr id="59395" name="Content Placeholder 2">
            <a:extLst>
              <a:ext uri="{FF2B5EF4-FFF2-40B4-BE49-F238E27FC236}">
                <a16:creationId xmlns:a16="http://schemas.microsoft.com/office/drawing/2014/main" id="{0ED70C9E-444D-5DB8-5E6E-9F6C3B951515}"/>
              </a:ext>
            </a:extLst>
          </p:cNvPr>
          <p:cNvSpPr>
            <a:spLocks noGrp="1"/>
          </p:cNvSpPr>
          <p:nvPr>
            <p:ph idx="1"/>
          </p:nvPr>
        </p:nvSpPr>
        <p:spPr>
          <a:xfrm>
            <a:off x="457200" y="2057400"/>
            <a:ext cx="7908925" cy="4191000"/>
          </a:xfrm>
        </p:spPr>
        <p:txBody>
          <a:bodyPr/>
          <a:lstStyle/>
          <a:p>
            <a:pPr>
              <a:lnSpc>
                <a:spcPct val="150000"/>
              </a:lnSpc>
              <a:defRPr/>
            </a:pPr>
            <a:r>
              <a:rPr lang="vi-VN" altLang="en-US" sz="2800" dirty="0">
                <a:latin typeface="Times New Roman" panose="02020603050405020304" pitchFamily="18" charset="0"/>
                <a:cs typeface="Times New Roman" panose="02020603050405020304" pitchFamily="18" charset="0"/>
              </a:rPr>
              <a:t>- Hỗ trợ hô hấp ( Thở oxy, thở CPAP, thở máy)</a:t>
            </a:r>
          </a:p>
          <a:p>
            <a:pPr>
              <a:lnSpc>
                <a:spcPct val="150000"/>
              </a:lnSpc>
              <a:defRPr/>
            </a:pPr>
            <a:r>
              <a:rPr lang="vi-VN" altLang="en-US" sz="2800" dirty="0">
                <a:latin typeface="Times New Roman" panose="02020603050405020304" pitchFamily="18" charset="0"/>
                <a:cs typeface="Times New Roman" panose="02020603050405020304" pitchFamily="18" charset="0"/>
              </a:rPr>
              <a:t>- Kháng sinh: Tuỳ nguyên nhân, thông thường sẽ dùng kháng sinh phổ rộng</a:t>
            </a: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AD990AD-8E91-5ADB-02E9-4A4B2524755A}"/>
              </a:ext>
            </a:extLst>
          </p:cNvPr>
          <p:cNvSpPr>
            <a:spLocks noGrp="1"/>
          </p:cNvSpPr>
          <p:nvPr>
            <p:ph type="sldNum" sz="quarter" idx="12"/>
          </p:nvPr>
        </p:nvSpPr>
        <p:spPr/>
        <p:txBody>
          <a:bodyPr/>
          <a:lstStyle/>
          <a:p>
            <a:fld id="{9BE08EE1-575A-E94E-BC30-1300E8680A7A}"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B35CBEE5-D04D-D8F6-A404-16593207C449}"/>
              </a:ext>
            </a:extLst>
          </p:cNvPr>
          <p:cNvSpPr>
            <a:spLocks noGrp="1"/>
          </p:cNvSpPr>
          <p:nvPr>
            <p:ph idx="1"/>
          </p:nvPr>
        </p:nvSpPr>
        <p:spPr>
          <a:xfrm>
            <a:off x="822325" y="1905000"/>
            <a:ext cx="7543800" cy="3963988"/>
          </a:xfrm>
        </p:spPr>
        <p:txBody>
          <a:bodyPr/>
          <a:lstStyle/>
          <a:p>
            <a:pPr>
              <a:lnSpc>
                <a:spcPct val="150000"/>
              </a:lnSpc>
            </a:pPr>
            <a:r>
              <a:rPr lang="vi-VN" altLang="en-US" sz="3200" i="1" dirty="0">
                <a:solidFill>
                  <a:srgbClr val="FF0000"/>
                </a:solidFill>
                <a:latin typeface="Times New Roman" panose="02020603050405020304" pitchFamily="18" charset="0"/>
                <a:cs typeface="Tahoma" panose="020B0604030504040204" pitchFamily="34" charset="0"/>
              </a:rPr>
              <a:t>Định nghĩa</a:t>
            </a:r>
            <a:r>
              <a:rPr lang="vi-VN" altLang="en-US" sz="3200" dirty="0">
                <a:latin typeface="Times New Roman" panose="02020603050405020304" pitchFamily="18" charset="0"/>
                <a:cs typeface="Tahoma" panose="020B0604030504040204" pitchFamily="34" charset="0"/>
              </a:rPr>
              <a:t>: Hệ hô hấp không đủ khả năng  cung cấp dưỡng khí cho nhu cầu cơ thể</a:t>
            </a:r>
          </a:p>
          <a:p>
            <a:pPr>
              <a:lnSpc>
                <a:spcPct val="150000"/>
              </a:lnSpc>
              <a:buFont typeface="Wingdings" pitchFamily="2" charset="2"/>
              <a:buChar char="Ø"/>
            </a:pPr>
            <a:r>
              <a:rPr lang="vi-VN" altLang="en-US" sz="3200" dirty="0">
                <a:latin typeface="Times New Roman" panose="02020603050405020304" pitchFamily="18" charset="0"/>
                <a:cs typeface="Tahoma" panose="020B0604030504040204" pitchFamily="34" charset="0"/>
              </a:rPr>
              <a:t> Hậu quả thiếu oxy và ứ CO2 dẫn đến toan máu;  nếu không xử trí kịp thời sẽ tử vong hoặc di chứng.</a:t>
            </a:r>
          </a:p>
          <a:p>
            <a:pPr>
              <a:lnSpc>
                <a:spcPct val="150000"/>
              </a:lnSpc>
            </a:pPr>
            <a:endParaRPr lang="en-US" altLang="en-US" dirty="0"/>
          </a:p>
        </p:txBody>
      </p:sp>
      <p:sp>
        <p:nvSpPr>
          <p:cNvPr id="2" name="Slide Number Placeholder 1">
            <a:extLst>
              <a:ext uri="{FF2B5EF4-FFF2-40B4-BE49-F238E27FC236}">
                <a16:creationId xmlns:a16="http://schemas.microsoft.com/office/drawing/2014/main" id="{D1CB902B-C84F-F07F-2A3C-3996A7C0231D}"/>
              </a:ext>
            </a:extLst>
          </p:cNvPr>
          <p:cNvSpPr>
            <a:spLocks noGrp="1"/>
          </p:cNvSpPr>
          <p:nvPr>
            <p:ph type="sldNum" sz="quarter" idx="12"/>
          </p:nvPr>
        </p:nvSpPr>
        <p:spPr/>
        <p:txBody>
          <a:bodyPr/>
          <a:lstStyle/>
          <a:p>
            <a:fld id="{9BE08EE1-575A-E94E-BC30-1300E8680A7A}" type="slidenum">
              <a:rPr lang="en-US" altLang="en-US" smtClean="0"/>
              <a:pPr/>
              <a:t>4</a:t>
            </a:fld>
            <a:endParaRPr lang="en-US" altLang="en-US"/>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6D9819D-9691-83FD-5025-12997D91A2AF}"/>
              </a:ext>
            </a:extLst>
          </p:cNvPr>
          <p:cNvGraphicFramePr>
            <a:graphicFrameLocks noGrp="1"/>
          </p:cNvGraphicFramePr>
          <p:nvPr>
            <p:ph idx="1"/>
            <p:extLst>
              <p:ext uri="{D42A27DB-BD31-4B8C-83A1-F6EECF244321}">
                <p14:modId xmlns:p14="http://schemas.microsoft.com/office/powerpoint/2010/main" val="883592088"/>
              </p:ext>
            </p:extLst>
          </p:nvPr>
        </p:nvGraphicFramePr>
        <p:xfrm>
          <a:off x="152400" y="663575"/>
          <a:ext cx="8763000" cy="5869940"/>
        </p:xfrm>
        <a:graphic>
          <a:graphicData uri="http://schemas.openxmlformats.org/drawingml/2006/table">
            <a:tbl>
              <a:tblPr firstRow="1" firstCol="1" bandRow="1">
                <a:tableStyleId>{5C22544A-7EE6-4342-B048-85BDC9FD1C3A}</a:tableStyleId>
              </a:tblPr>
              <a:tblGrid>
                <a:gridCol w="1251718">
                  <a:extLst>
                    <a:ext uri="{9D8B030D-6E8A-4147-A177-3AD203B41FA5}">
                      <a16:colId xmlns:a16="http://schemas.microsoft.com/office/drawing/2014/main" val="1613447886"/>
                    </a:ext>
                  </a:extLst>
                </a:gridCol>
                <a:gridCol w="1251718">
                  <a:extLst>
                    <a:ext uri="{9D8B030D-6E8A-4147-A177-3AD203B41FA5}">
                      <a16:colId xmlns:a16="http://schemas.microsoft.com/office/drawing/2014/main" val="3127069040"/>
                    </a:ext>
                  </a:extLst>
                </a:gridCol>
                <a:gridCol w="1251718">
                  <a:extLst>
                    <a:ext uri="{9D8B030D-6E8A-4147-A177-3AD203B41FA5}">
                      <a16:colId xmlns:a16="http://schemas.microsoft.com/office/drawing/2014/main" val="3830435936"/>
                    </a:ext>
                  </a:extLst>
                </a:gridCol>
                <a:gridCol w="1251718">
                  <a:extLst>
                    <a:ext uri="{9D8B030D-6E8A-4147-A177-3AD203B41FA5}">
                      <a16:colId xmlns:a16="http://schemas.microsoft.com/office/drawing/2014/main" val="1749485593"/>
                    </a:ext>
                  </a:extLst>
                </a:gridCol>
                <a:gridCol w="1251718">
                  <a:extLst>
                    <a:ext uri="{9D8B030D-6E8A-4147-A177-3AD203B41FA5}">
                      <a16:colId xmlns:a16="http://schemas.microsoft.com/office/drawing/2014/main" val="3985057924"/>
                    </a:ext>
                  </a:extLst>
                </a:gridCol>
                <a:gridCol w="1251718">
                  <a:extLst>
                    <a:ext uri="{9D8B030D-6E8A-4147-A177-3AD203B41FA5}">
                      <a16:colId xmlns:a16="http://schemas.microsoft.com/office/drawing/2014/main" val="2349175516"/>
                    </a:ext>
                  </a:extLst>
                </a:gridCol>
                <a:gridCol w="1252692">
                  <a:extLst>
                    <a:ext uri="{9D8B030D-6E8A-4147-A177-3AD203B41FA5}">
                      <a16:colId xmlns:a16="http://schemas.microsoft.com/office/drawing/2014/main" val="4142366185"/>
                    </a:ext>
                  </a:extLst>
                </a:gridCol>
              </a:tblGrid>
              <a:tr h="570934">
                <a:tc>
                  <a:txBody>
                    <a:bodyPr/>
                    <a:lstStyle/>
                    <a:p>
                      <a:pPr>
                        <a:lnSpc>
                          <a:spcPct val="107000"/>
                        </a:lnSpc>
                        <a:spcAft>
                          <a:spcPts val="0"/>
                        </a:spcAft>
                      </a:pPr>
                      <a:r>
                        <a:rPr lang="vi-VN" sz="1800" dirty="0">
                          <a:solidFill>
                            <a:schemeClr val="tx1"/>
                          </a:solidFill>
                          <a:effectLst/>
                          <a:latin typeface="+mj-lt"/>
                        </a:rPr>
                        <a:t>Bệnh</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YT nguy cơ</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Khởi phát</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Lâm sàng</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Xquang</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Điều trị</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Phòng ngừa</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extLst>
                  <a:ext uri="{0D108BD9-81ED-4DB2-BD59-A6C34878D82A}">
                    <a16:rowId xmlns:a16="http://schemas.microsoft.com/office/drawing/2014/main" val="3953543792"/>
                  </a:ext>
                </a:extLst>
              </a:tr>
              <a:tr h="1741676">
                <a:tc>
                  <a:txBody>
                    <a:bodyPr/>
                    <a:lstStyle/>
                    <a:p>
                      <a:pPr>
                        <a:lnSpc>
                          <a:spcPct val="107000"/>
                        </a:lnSpc>
                        <a:spcAft>
                          <a:spcPts val="0"/>
                        </a:spcAft>
                      </a:pPr>
                      <a:r>
                        <a:rPr lang="vi-VN" sz="1800" dirty="0">
                          <a:solidFill>
                            <a:schemeClr val="tx1"/>
                          </a:solidFill>
                          <a:effectLst/>
                          <a:latin typeface="+mj-lt"/>
                        </a:rPr>
                        <a:t>TTN ( thở nhanh thoáng qua</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Sinh mổ, mẹ ĐTĐ, hen, con to</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Bất kỳ</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Thường thở nhanh, ít SHH tiến triển nặng</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 phổi ướt”</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Ít cần hỗ trợ hô hấp, hỗ trợ oxy trong TH oxy máu giảm</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Lành tính</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extLst>
                  <a:ext uri="{0D108BD9-81ED-4DB2-BD59-A6C34878D82A}">
                    <a16:rowId xmlns:a16="http://schemas.microsoft.com/office/drawing/2014/main" val="3417293837"/>
                  </a:ext>
                </a:extLst>
              </a:tr>
              <a:tr h="2327048">
                <a:tc>
                  <a:txBody>
                    <a:bodyPr/>
                    <a:lstStyle/>
                    <a:p>
                      <a:pPr>
                        <a:lnSpc>
                          <a:spcPct val="107000"/>
                        </a:lnSpc>
                        <a:spcAft>
                          <a:spcPts val="0"/>
                        </a:spcAft>
                      </a:pPr>
                      <a:r>
                        <a:rPr lang="vi-VN" sz="1800" dirty="0">
                          <a:solidFill>
                            <a:schemeClr val="tx1"/>
                          </a:solidFill>
                          <a:effectLst/>
                          <a:latin typeface="+mj-lt"/>
                        </a:rPr>
                        <a:t>RDS( Bệnh màng trong)</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Sinh non, mẹ ĐTĐ</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Non tháng</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Thường SHH tiến triển sớm, nặng</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Thâm nhiễm đồng nhất, khí PQ đồ, thể tích phổi giảm</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Hỗ trợ hô hấp, oxy, CPAP, thở máy, Surfactant</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CS tiền sản, sử dụng steroid trước sinh từ 24-34 tuần, hồi sức sớm và hiệu quả</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extLst>
                  <a:ext uri="{0D108BD9-81ED-4DB2-BD59-A6C34878D82A}">
                    <a16:rowId xmlns:a16="http://schemas.microsoft.com/office/drawing/2014/main" val="2271160210"/>
                  </a:ext>
                </a:extLst>
              </a:tr>
              <a:tr h="1156305">
                <a:tc>
                  <a:txBody>
                    <a:bodyPr/>
                    <a:lstStyle/>
                    <a:p>
                      <a:pPr>
                        <a:lnSpc>
                          <a:spcPct val="107000"/>
                        </a:lnSpc>
                        <a:spcAft>
                          <a:spcPts val="0"/>
                        </a:spcAft>
                      </a:pPr>
                      <a:r>
                        <a:rPr lang="vi-VN" sz="1800">
                          <a:solidFill>
                            <a:schemeClr val="tx1"/>
                          </a:solidFill>
                          <a:effectLst/>
                          <a:latin typeface="+mj-lt"/>
                        </a:rPr>
                        <a:t>MAS ( Hội chứng hít phân su)</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Dịch ối nhuộm phân su</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Đủ tháng, quá ngày</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SHH thay đổi</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a:solidFill>
                            <a:schemeClr val="tx1"/>
                          </a:solidFill>
                          <a:effectLst/>
                          <a:latin typeface="+mj-lt"/>
                        </a:rPr>
                        <a:t>Mảng xẹp phổi, đông đặc, ứ khí, tràn khí</a:t>
                      </a:r>
                      <a:endParaRPr lang="en-US" sz="180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Hồi sức, oxy, thở máy, Surfactant</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tc>
                  <a:txBody>
                    <a:bodyPr/>
                    <a:lstStyle/>
                    <a:p>
                      <a:pPr>
                        <a:lnSpc>
                          <a:spcPct val="107000"/>
                        </a:lnSpc>
                        <a:spcAft>
                          <a:spcPts val="0"/>
                        </a:spcAft>
                      </a:pPr>
                      <a:r>
                        <a:rPr lang="vi-VN" sz="1800" dirty="0">
                          <a:solidFill>
                            <a:schemeClr val="tx1"/>
                          </a:solidFill>
                          <a:effectLst/>
                          <a:latin typeface="+mj-lt"/>
                        </a:rPr>
                        <a:t>Không hút ngay khi trẻ xổ đầu</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6481" marR="46481" marT="0" marB="0"/>
                </a:tc>
                <a:extLst>
                  <a:ext uri="{0D108BD9-81ED-4DB2-BD59-A6C34878D82A}">
                    <a16:rowId xmlns:a16="http://schemas.microsoft.com/office/drawing/2014/main" val="1083616906"/>
                  </a:ext>
                </a:extLst>
              </a:tr>
            </a:tbl>
          </a:graphicData>
        </a:graphic>
      </p:graphicFrame>
      <p:sp>
        <p:nvSpPr>
          <p:cNvPr id="4" name="Rectangle 3">
            <a:extLst>
              <a:ext uri="{FF2B5EF4-FFF2-40B4-BE49-F238E27FC236}">
                <a16:creationId xmlns:a16="http://schemas.microsoft.com/office/drawing/2014/main" id="{629DAC5D-B681-98B9-2626-A0399548CAC6}"/>
              </a:ext>
            </a:extLst>
          </p:cNvPr>
          <p:cNvSpPr/>
          <p:nvPr/>
        </p:nvSpPr>
        <p:spPr>
          <a:xfrm>
            <a:off x="952500" y="152400"/>
            <a:ext cx="73914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solidFill>
                  <a:schemeClr val="tx1"/>
                </a:solidFill>
                <a:latin typeface="+mj-lt"/>
              </a:rPr>
              <a:t>Chẩn đoán phân biệt 3 nguyên nhân thường gặp</a:t>
            </a:r>
            <a:endParaRPr lang="en-US" sz="2400" b="1" dirty="0">
              <a:solidFill>
                <a:schemeClr val="tx1"/>
              </a:solidFill>
              <a:latin typeface="+mj-lt"/>
            </a:endParaRPr>
          </a:p>
        </p:txBody>
      </p:sp>
      <p:sp>
        <p:nvSpPr>
          <p:cNvPr id="2" name="Slide Number Placeholder 1">
            <a:extLst>
              <a:ext uri="{FF2B5EF4-FFF2-40B4-BE49-F238E27FC236}">
                <a16:creationId xmlns:a16="http://schemas.microsoft.com/office/drawing/2014/main" id="{24C46B44-E242-C409-80A1-937167CE8960}"/>
              </a:ext>
            </a:extLst>
          </p:cNvPr>
          <p:cNvSpPr>
            <a:spLocks noGrp="1"/>
          </p:cNvSpPr>
          <p:nvPr>
            <p:ph type="sldNum" sz="quarter" idx="12"/>
          </p:nvPr>
        </p:nvSpPr>
        <p:spPr/>
        <p:txBody>
          <a:bodyPr/>
          <a:lstStyle/>
          <a:p>
            <a:fld id="{9BE08EE1-575A-E94E-BC30-1300E8680A7A}" type="slidenum">
              <a:rPr lang="en-US" altLang="en-US" smtClean="0"/>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40E6-A2C7-19E7-7575-C6C1F6F486A7}"/>
              </a:ext>
            </a:extLst>
          </p:cNvPr>
          <p:cNvSpPr>
            <a:spLocks noGrp="1"/>
          </p:cNvSpPr>
          <p:nvPr>
            <p:ph type="title"/>
          </p:nvPr>
        </p:nvSpPr>
        <p:spPr>
          <a:xfrm>
            <a:off x="152400" y="0"/>
            <a:ext cx="8610600" cy="533400"/>
          </a:xfrm>
        </p:spPr>
        <p:txBody>
          <a:bodyPr/>
          <a:lstStyle/>
          <a:p>
            <a:pPr>
              <a:defRPr/>
            </a:pPr>
            <a:r>
              <a:rPr lang="vi-VN" sz="2400" b="1" dirty="0">
                <a:solidFill>
                  <a:schemeClr val="tx1"/>
                </a:solidFill>
              </a:rPr>
              <a:t>Lưu đồ tiếp cận trẻ suy hô hấp</a:t>
            </a:r>
            <a:endParaRPr lang="en-US" sz="2400" b="1" dirty="0">
              <a:solidFill>
                <a:schemeClr val="tx1"/>
              </a:solidFill>
            </a:endParaRPr>
          </a:p>
        </p:txBody>
      </p:sp>
      <p:pic>
        <p:nvPicPr>
          <p:cNvPr id="70659" name="Content Placeholder 3">
            <a:extLst>
              <a:ext uri="{FF2B5EF4-FFF2-40B4-BE49-F238E27FC236}">
                <a16:creationId xmlns:a16="http://schemas.microsoft.com/office/drawing/2014/main" id="{526D6979-455F-C053-0EF2-16B837A54B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685800"/>
            <a:ext cx="8382000" cy="5638800"/>
          </a:xfrm>
        </p:spPr>
      </p:pic>
      <p:sp>
        <p:nvSpPr>
          <p:cNvPr id="3" name="Slide Number Placeholder 2">
            <a:extLst>
              <a:ext uri="{FF2B5EF4-FFF2-40B4-BE49-F238E27FC236}">
                <a16:creationId xmlns:a16="http://schemas.microsoft.com/office/drawing/2014/main" id="{51FD6D88-5A6F-37C4-AC56-21895523E2B5}"/>
              </a:ext>
            </a:extLst>
          </p:cNvPr>
          <p:cNvSpPr>
            <a:spLocks noGrp="1"/>
          </p:cNvSpPr>
          <p:nvPr>
            <p:ph type="sldNum" sz="quarter" idx="12"/>
          </p:nvPr>
        </p:nvSpPr>
        <p:spPr/>
        <p:txBody>
          <a:bodyPr/>
          <a:lstStyle/>
          <a:p>
            <a:fld id="{9BE08EE1-575A-E94E-BC30-1300E8680A7A}"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1F8F2E62-C46F-8872-55C2-26096E57E3CE}"/>
              </a:ext>
            </a:extLst>
          </p:cNvPr>
          <p:cNvSpPr>
            <a:spLocks noGrp="1"/>
          </p:cNvSpPr>
          <p:nvPr>
            <p:ph idx="1"/>
          </p:nvPr>
        </p:nvSpPr>
        <p:spPr>
          <a:xfrm>
            <a:off x="0" y="152400"/>
            <a:ext cx="9144000" cy="6326188"/>
          </a:xfrm>
        </p:spPr>
        <p:txBody>
          <a:bodyPr/>
          <a:lstStyle/>
          <a:p>
            <a:r>
              <a:rPr lang="vi-VN" altLang="en-US"/>
              <a:t>                                                              </a:t>
            </a:r>
          </a:p>
          <a:p>
            <a:endParaRPr lang="vi-VN" altLang="en-US"/>
          </a:p>
          <a:p>
            <a:endParaRPr lang="vi-VN" altLang="en-US"/>
          </a:p>
          <a:p>
            <a:endParaRPr lang="vi-VN" altLang="en-US"/>
          </a:p>
          <a:p>
            <a:endParaRPr lang="en-US" altLang="en-US"/>
          </a:p>
        </p:txBody>
      </p:sp>
      <p:sp>
        <p:nvSpPr>
          <p:cNvPr id="5" name="Notched Right Arrow 4">
            <a:extLst>
              <a:ext uri="{FF2B5EF4-FFF2-40B4-BE49-F238E27FC236}">
                <a16:creationId xmlns:a16="http://schemas.microsoft.com/office/drawing/2014/main" id="{EC3D0C02-1622-7550-FF4E-15C1E4FA8DD2}"/>
              </a:ext>
            </a:extLst>
          </p:cNvPr>
          <p:cNvSpPr/>
          <p:nvPr/>
        </p:nvSpPr>
        <p:spPr>
          <a:xfrm>
            <a:off x="-152400" y="1676400"/>
            <a:ext cx="3962400" cy="2819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mj-lt"/>
              </a:rPr>
              <a:t>Mục tiêu điều trị SHH= Thiết lập cán cân cung – cầu</a:t>
            </a:r>
            <a:endParaRPr lang="en-US" sz="2000" dirty="0">
              <a:solidFill>
                <a:schemeClr val="tx1"/>
              </a:solidFill>
              <a:latin typeface="+mj-lt"/>
            </a:endParaRPr>
          </a:p>
        </p:txBody>
      </p:sp>
      <p:sp>
        <p:nvSpPr>
          <p:cNvPr id="6" name="Rectangle 5">
            <a:extLst>
              <a:ext uri="{FF2B5EF4-FFF2-40B4-BE49-F238E27FC236}">
                <a16:creationId xmlns:a16="http://schemas.microsoft.com/office/drawing/2014/main" id="{BE0589B4-5F11-E2A0-06DD-1519741D2BD7}"/>
              </a:ext>
            </a:extLst>
          </p:cNvPr>
          <p:cNvSpPr/>
          <p:nvPr/>
        </p:nvSpPr>
        <p:spPr>
          <a:xfrm>
            <a:off x="3962400" y="152400"/>
            <a:ext cx="5181600"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buFont typeface="Wingdings" panose="05000000000000000000" pitchFamily="2" charset="2"/>
              <a:buChar char="v"/>
              <a:defRPr/>
            </a:pPr>
            <a:r>
              <a:rPr lang="vi-VN" sz="2400" i="1" dirty="0">
                <a:solidFill>
                  <a:schemeClr val="tx1"/>
                </a:solidFill>
                <a:latin typeface="+mj-lt"/>
              </a:rPr>
              <a:t>Cải thiện trao đổi khí tại phổi</a:t>
            </a:r>
            <a:endParaRPr lang="vi-VN" sz="2400" dirty="0">
              <a:solidFill>
                <a:schemeClr val="tx1"/>
              </a:solidFill>
              <a:latin typeface="+mj-lt"/>
            </a:endParaRPr>
          </a:p>
          <a:p>
            <a:pPr algn="ctr">
              <a:defRPr/>
            </a:pPr>
            <a:r>
              <a:rPr lang="vi-VN" sz="2400" dirty="0">
                <a:solidFill>
                  <a:schemeClr val="tx1"/>
                </a:solidFill>
                <a:latin typeface="+mj-lt"/>
              </a:rPr>
              <a:t>Tư thế, đường thở, O2, CPAP, thở máy, Surfactant, iNO, steroids, caffeine -&gt; ECMO</a:t>
            </a:r>
          </a:p>
          <a:p>
            <a:pPr marL="342900" indent="-342900" algn="ctr">
              <a:buFont typeface="Wingdings" panose="05000000000000000000" pitchFamily="2" charset="2"/>
              <a:buChar char="v"/>
              <a:defRPr/>
            </a:pPr>
            <a:r>
              <a:rPr lang="vi-VN" sz="2400" i="1" dirty="0">
                <a:solidFill>
                  <a:schemeClr val="tx1"/>
                </a:solidFill>
                <a:latin typeface="+mj-lt"/>
              </a:rPr>
              <a:t>Cải thiện dòng máu tới phổi và mô</a:t>
            </a:r>
          </a:p>
          <a:p>
            <a:pPr algn="ctr">
              <a:defRPr/>
            </a:pPr>
            <a:r>
              <a:rPr lang="vi-VN" sz="2400" dirty="0">
                <a:solidFill>
                  <a:schemeClr val="tx1"/>
                </a:solidFill>
                <a:latin typeface="+mj-lt"/>
              </a:rPr>
              <a:t>Dịch truyền, máu, thay máu bán phần, điều chỉnh toan máu</a:t>
            </a:r>
          </a:p>
          <a:p>
            <a:pPr marL="457200" indent="-457200" algn="ctr">
              <a:buFont typeface="Wingdings" panose="05000000000000000000" pitchFamily="2" charset="2"/>
              <a:buChar char="v"/>
              <a:defRPr/>
            </a:pPr>
            <a:r>
              <a:rPr lang="vi-VN" sz="2400" i="1" dirty="0">
                <a:solidFill>
                  <a:schemeClr val="tx1"/>
                </a:solidFill>
                <a:latin typeface="+mj-lt"/>
              </a:rPr>
              <a:t>Giảm thiểu tiêu thụ oxy của mô</a:t>
            </a:r>
          </a:p>
          <a:p>
            <a:pPr algn="ctr">
              <a:defRPr/>
            </a:pPr>
            <a:r>
              <a:rPr lang="vi-VN" sz="2400" dirty="0">
                <a:solidFill>
                  <a:schemeClr val="tx1"/>
                </a:solidFill>
                <a:latin typeface="+mj-lt"/>
              </a:rPr>
              <a:t>Môi trường trung tính, O2  được làm ấm/ ẩm, ngưng cho trẻ bú, </a:t>
            </a:r>
            <a:r>
              <a:rPr lang="vi-VN" sz="2400" dirty="0" smtClean="0">
                <a:solidFill>
                  <a:schemeClr val="tx1"/>
                </a:solidFill>
                <a:latin typeface="+mj-lt"/>
              </a:rPr>
              <a:t>hạn </a:t>
            </a:r>
            <a:r>
              <a:rPr lang="vi-VN" sz="2400" dirty="0">
                <a:solidFill>
                  <a:schemeClr val="tx1"/>
                </a:solidFill>
                <a:latin typeface="+mj-lt"/>
              </a:rPr>
              <a:t>hế kích thích/ can thiệp tối thiểu</a:t>
            </a:r>
            <a:endParaRPr lang="en-US" sz="2400" dirty="0">
              <a:solidFill>
                <a:schemeClr val="tx1"/>
              </a:solidFill>
              <a:latin typeface="+mj-lt"/>
            </a:endParaRPr>
          </a:p>
        </p:txBody>
      </p:sp>
      <p:sp>
        <p:nvSpPr>
          <p:cNvPr id="2" name="Slide Number Placeholder 1">
            <a:extLst>
              <a:ext uri="{FF2B5EF4-FFF2-40B4-BE49-F238E27FC236}">
                <a16:creationId xmlns:a16="http://schemas.microsoft.com/office/drawing/2014/main" id="{FCFED098-83B9-0C06-D178-8C642B4D606E}"/>
              </a:ext>
            </a:extLst>
          </p:cNvPr>
          <p:cNvSpPr>
            <a:spLocks noGrp="1"/>
          </p:cNvSpPr>
          <p:nvPr>
            <p:ph type="sldNum" sz="quarter" idx="12"/>
          </p:nvPr>
        </p:nvSpPr>
        <p:spPr/>
        <p:txBody>
          <a:bodyPr/>
          <a:lstStyle/>
          <a:p>
            <a:fld id="{9BE08EE1-575A-E94E-BC30-1300E8680A7A}" type="slidenum">
              <a:rPr lang="en-US" altLang="en-US" smtClean="0"/>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a:extLst>
              <a:ext uri="{FF2B5EF4-FFF2-40B4-BE49-F238E27FC236}">
                <a16:creationId xmlns:a16="http://schemas.microsoft.com/office/drawing/2014/main" id="{036DD64A-3C68-470D-897A-58854A775156}"/>
              </a:ext>
            </a:extLst>
          </p:cNvPr>
          <p:cNvSpPr>
            <a:spLocks noGrp="1"/>
          </p:cNvSpPr>
          <p:nvPr>
            <p:ph idx="1"/>
          </p:nvPr>
        </p:nvSpPr>
        <p:spPr>
          <a:xfrm>
            <a:off x="152400" y="304800"/>
            <a:ext cx="8686800" cy="6096000"/>
          </a:xfrm>
        </p:spPr>
        <p:txBody>
          <a:bodyPr/>
          <a:lstStyle/>
          <a:p>
            <a:endParaRPr lang="en-US" altLang="en-US"/>
          </a:p>
        </p:txBody>
      </p:sp>
      <p:sp>
        <p:nvSpPr>
          <p:cNvPr id="5" name="Flowchart: Magnetic Disk 4">
            <a:extLst>
              <a:ext uri="{FF2B5EF4-FFF2-40B4-BE49-F238E27FC236}">
                <a16:creationId xmlns:a16="http://schemas.microsoft.com/office/drawing/2014/main" id="{F17680E6-8B6B-18BE-133A-8C2470279B52}"/>
              </a:ext>
            </a:extLst>
          </p:cNvPr>
          <p:cNvSpPr/>
          <p:nvPr/>
        </p:nvSpPr>
        <p:spPr>
          <a:xfrm>
            <a:off x="1371600" y="1371600"/>
            <a:ext cx="6400800" cy="4343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600" dirty="0">
                <a:solidFill>
                  <a:schemeClr val="tx1"/>
                </a:solidFill>
                <a:latin typeface="+mj-lt"/>
              </a:rPr>
              <a:t>Kế hoạch điều trị</a:t>
            </a:r>
          </a:p>
          <a:p>
            <a:pPr algn="ctr">
              <a:defRPr/>
            </a:pPr>
            <a:endParaRPr lang="vi-VN" dirty="0">
              <a:latin typeface="+mj-lt"/>
            </a:endParaRPr>
          </a:p>
          <a:p>
            <a:pPr marL="342900" indent="-342900" algn="ctr">
              <a:buFontTx/>
              <a:buAutoNum type="arabicPeriod"/>
              <a:defRPr/>
            </a:pPr>
            <a:endParaRPr lang="vi-VN" dirty="0">
              <a:latin typeface="+mj-lt"/>
            </a:endParaRPr>
          </a:p>
          <a:p>
            <a:pPr marL="342900" indent="-342900" algn="ctr">
              <a:buFontTx/>
              <a:buAutoNum type="arabicPeriod"/>
              <a:defRPr/>
            </a:pPr>
            <a:endParaRPr lang="vi-VN" dirty="0">
              <a:latin typeface="+mj-lt"/>
            </a:endParaRPr>
          </a:p>
          <a:p>
            <a:pPr marL="342900" indent="-342900" algn="ctr">
              <a:buFontTx/>
              <a:buAutoNum type="arabicPeriod"/>
              <a:defRPr/>
            </a:pPr>
            <a:r>
              <a:rPr lang="vi-VN" sz="2800" dirty="0">
                <a:latin typeface="+mj-lt"/>
              </a:rPr>
              <a:t>Đặt lại tư thế</a:t>
            </a:r>
          </a:p>
          <a:p>
            <a:pPr algn="ctr">
              <a:defRPr/>
            </a:pPr>
            <a:r>
              <a:rPr lang="vi-VN" sz="2800" dirty="0">
                <a:latin typeface="+mj-lt"/>
              </a:rPr>
              <a:t>2. Thông đường thở</a:t>
            </a:r>
          </a:p>
          <a:p>
            <a:pPr algn="ctr">
              <a:defRPr/>
            </a:pPr>
            <a:r>
              <a:rPr lang="vi-VN" sz="2800" dirty="0">
                <a:latin typeface="+mj-lt"/>
              </a:rPr>
              <a:t>3. Hỗ trợ hô hấp</a:t>
            </a:r>
          </a:p>
          <a:p>
            <a:pPr algn="ctr">
              <a:defRPr/>
            </a:pPr>
            <a:r>
              <a:rPr lang="vi-VN" sz="2800" dirty="0">
                <a:latin typeface="+mj-lt"/>
              </a:rPr>
              <a:t>4. Điều trị hỗ trợ</a:t>
            </a:r>
          </a:p>
          <a:p>
            <a:pPr algn="ctr">
              <a:defRPr/>
            </a:pPr>
            <a:r>
              <a:rPr lang="vi-VN" sz="2800" dirty="0">
                <a:latin typeface="+mj-lt"/>
              </a:rPr>
              <a:t>5. Điều trị nguyên nhân</a:t>
            </a:r>
          </a:p>
          <a:p>
            <a:pPr algn="ctr">
              <a:defRPr/>
            </a:pPr>
            <a:endParaRPr lang="vi-VN" dirty="0"/>
          </a:p>
          <a:p>
            <a:pPr algn="ctr">
              <a:defRPr/>
            </a:pPr>
            <a:endParaRPr lang="vi-VN" dirty="0"/>
          </a:p>
          <a:p>
            <a:pPr algn="ctr">
              <a:defRPr/>
            </a:pPr>
            <a:endParaRPr lang="vi-VN" dirty="0"/>
          </a:p>
          <a:p>
            <a:pPr algn="ctr">
              <a:defRPr/>
            </a:pPr>
            <a:endParaRPr lang="en-US" dirty="0"/>
          </a:p>
        </p:txBody>
      </p:sp>
      <p:sp>
        <p:nvSpPr>
          <p:cNvPr id="2" name="Slide Number Placeholder 1">
            <a:extLst>
              <a:ext uri="{FF2B5EF4-FFF2-40B4-BE49-F238E27FC236}">
                <a16:creationId xmlns:a16="http://schemas.microsoft.com/office/drawing/2014/main" id="{939A29FA-A688-6641-F2CC-7D4D5F559D56}"/>
              </a:ext>
            </a:extLst>
          </p:cNvPr>
          <p:cNvSpPr>
            <a:spLocks noGrp="1"/>
          </p:cNvSpPr>
          <p:nvPr>
            <p:ph type="sldNum" sz="quarter" idx="12"/>
          </p:nvPr>
        </p:nvSpPr>
        <p:spPr/>
        <p:txBody>
          <a:bodyPr/>
          <a:lstStyle/>
          <a:p>
            <a:fld id="{9BE08EE1-575A-E94E-BC30-1300E8680A7A}"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3">
            <a:extLst>
              <a:ext uri="{FF2B5EF4-FFF2-40B4-BE49-F238E27FC236}">
                <a16:creationId xmlns:a16="http://schemas.microsoft.com/office/drawing/2014/main" id="{3484655B-7D7F-0FFE-6348-CD944ED652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685800"/>
            <a:ext cx="8305800" cy="5486400"/>
          </a:xfrm>
        </p:spPr>
      </p:pic>
      <p:sp>
        <p:nvSpPr>
          <p:cNvPr id="2" name="Slide Number Placeholder 1">
            <a:extLst>
              <a:ext uri="{FF2B5EF4-FFF2-40B4-BE49-F238E27FC236}">
                <a16:creationId xmlns:a16="http://schemas.microsoft.com/office/drawing/2014/main" id="{734CE547-A2F6-2F97-EB56-59779FA9059A}"/>
              </a:ext>
            </a:extLst>
          </p:cNvPr>
          <p:cNvSpPr>
            <a:spLocks noGrp="1"/>
          </p:cNvSpPr>
          <p:nvPr>
            <p:ph type="sldNum" sz="quarter" idx="12"/>
          </p:nvPr>
        </p:nvSpPr>
        <p:spPr/>
        <p:txBody>
          <a:bodyPr/>
          <a:lstStyle/>
          <a:p>
            <a:fld id="{9BE08EE1-575A-E94E-BC30-1300E8680A7A}" type="slidenum">
              <a:rPr lang="en-US" altLang="en-US" smtClean="0"/>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a:extLst>
              <a:ext uri="{FF2B5EF4-FFF2-40B4-BE49-F238E27FC236}">
                <a16:creationId xmlns:a16="http://schemas.microsoft.com/office/drawing/2014/main" id="{D05C8F82-9BAF-C5EB-30A2-74CDD3E987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381000"/>
            <a:ext cx="8839200" cy="6019800"/>
          </a:xfrm>
        </p:spPr>
      </p:pic>
      <p:sp>
        <p:nvSpPr>
          <p:cNvPr id="2" name="Slide Number Placeholder 1">
            <a:extLst>
              <a:ext uri="{FF2B5EF4-FFF2-40B4-BE49-F238E27FC236}">
                <a16:creationId xmlns:a16="http://schemas.microsoft.com/office/drawing/2014/main" id="{F1D8F5E6-846E-8886-E7AF-4EB3EFD2EBD3}"/>
              </a:ext>
            </a:extLst>
          </p:cNvPr>
          <p:cNvSpPr>
            <a:spLocks noGrp="1"/>
          </p:cNvSpPr>
          <p:nvPr>
            <p:ph type="sldNum" sz="quarter" idx="12"/>
          </p:nvPr>
        </p:nvSpPr>
        <p:spPr/>
        <p:txBody>
          <a:bodyPr/>
          <a:lstStyle/>
          <a:p>
            <a:fld id="{9BE08EE1-575A-E94E-BC30-1300E8680A7A}" type="slidenum">
              <a:rPr lang="en-US" altLang="en-US" smtClean="0"/>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D91DC07-BDEA-ECD9-D5F7-03314D9F60B3}"/>
              </a:ext>
            </a:extLst>
          </p:cNvPr>
          <p:cNvGraphicFramePr>
            <a:graphicFrameLocks noGrp="1"/>
          </p:cNvGraphicFramePr>
          <p:nvPr>
            <p:ph idx="1"/>
            <p:extLst>
              <p:ext uri="{D42A27DB-BD31-4B8C-83A1-F6EECF244321}">
                <p14:modId xmlns:p14="http://schemas.microsoft.com/office/powerpoint/2010/main" val="1674551249"/>
              </p:ext>
            </p:extLst>
          </p:nvPr>
        </p:nvGraphicFramePr>
        <p:xfrm>
          <a:off x="533400" y="1981200"/>
          <a:ext cx="7875588" cy="2438399"/>
        </p:xfrm>
        <a:graphic>
          <a:graphicData uri="http://schemas.openxmlformats.org/drawingml/2006/table">
            <a:tbl>
              <a:tblPr firstRow="1" firstCol="1" bandRow="1"/>
              <a:tblGrid>
                <a:gridCol w="2756456">
                  <a:extLst>
                    <a:ext uri="{9D8B030D-6E8A-4147-A177-3AD203B41FA5}">
                      <a16:colId xmlns:a16="http://schemas.microsoft.com/office/drawing/2014/main" val="4188166028"/>
                    </a:ext>
                  </a:extLst>
                </a:gridCol>
                <a:gridCol w="5119132">
                  <a:extLst>
                    <a:ext uri="{9D8B030D-6E8A-4147-A177-3AD203B41FA5}">
                      <a16:colId xmlns:a16="http://schemas.microsoft.com/office/drawing/2014/main" val="3328299696"/>
                    </a:ext>
                  </a:extLst>
                </a:gridCol>
              </a:tblGrid>
              <a:tr h="2438399">
                <a:tc>
                  <a:txBody>
                    <a:bodyPr/>
                    <a:lstStyle/>
                    <a:p>
                      <a:pPr>
                        <a:lnSpc>
                          <a:spcPct val="107000"/>
                        </a:lnSpc>
                        <a:spcAft>
                          <a:spcPts val="0"/>
                        </a:spcAft>
                      </a:pP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Oxy liệu pháp</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Oxygen là “ thuốc” phổ biến nhất tại NICU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Mục tiêu: Đủ oxy cho mô mà không gây độc -&gt; 90 – 95%( PaO2 45 – 70 mmHg)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205273"/>
                  </a:ext>
                </a:extLst>
              </a:tr>
            </a:tbl>
          </a:graphicData>
        </a:graphic>
      </p:graphicFrame>
      <p:sp>
        <p:nvSpPr>
          <p:cNvPr id="2" name="Slide Number Placeholder 1">
            <a:extLst>
              <a:ext uri="{FF2B5EF4-FFF2-40B4-BE49-F238E27FC236}">
                <a16:creationId xmlns:a16="http://schemas.microsoft.com/office/drawing/2014/main" id="{7E080D74-4C5B-D4AB-2072-AC9607920D16}"/>
              </a:ext>
            </a:extLst>
          </p:cNvPr>
          <p:cNvSpPr>
            <a:spLocks noGrp="1"/>
          </p:cNvSpPr>
          <p:nvPr>
            <p:ph type="sldNum" sz="quarter" idx="12"/>
          </p:nvPr>
        </p:nvSpPr>
        <p:spPr/>
        <p:txBody>
          <a:bodyPr/>
          <a:lstStyle/>
          <a:p>
            <a:fld id="{9BE08EE1-575A-E94E-BC30-1300E8680A7A}" type="slidenum">
              <a:rPr lang="en-US" altLang="en-US" smtClean="0"/>
              <a:pPr/>
              <a:t>46</a:t>
            </a:fld>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E1AC74-8B74-AC7F-00E5-B8C906ECFA89}"/>
              </a:ext>
            </a:extLst>
          </p:cNvPr>
          <p:cNvGraphicFramePr>
            <a:graphicFrameLocks noGrp="1"/>
          </p:cNvGraphicFramePr>
          <p:nvPr>
            <p:ph idx="1"/>
          </p:nvPr>
        </p:nvGraphicFramePr>
        <p:xfrm>
          <a:off x="2286000" y="228600"/>
          <a:ext cx="6629400" cy="5434013"/>
        </p:xfrm>
        <a:graphic>
          <a:graphicData uri="http://schemas.openxmlformats.org/drawingml/2006/table">
            <a:tbl>
              <a:tblPr firstRow="1" firstCol="1" bandRow="1"/>
              <a:tblGrid>
                <a:gridCol w="1612606">
                  <a:extLst>
                    <a:ext uri="{9D8B030D-6E8A-4147-A177-3AD203B41FA5}">
                      <a16:colId xmlns:a16="http://schemas.microsoft.com/office/drawing/2014/main" val="1524332608"/>
                    </a:ext>
                  </a:extLst>
                </a:gridCol>
                <a:gridCol w="1699520">
                  <a:extLst>
                    <a:ext uri="{9D8B030D-6E8A-4147-A177-3AD203B41FA5}">
                      <a16:colId xmlns:a16="http://schemas.microsoft.com/office/drawing/2014/main" val="17183158"/>
                    </a:ext>
                  </a:extLst>
                </a:gridCol>
                <a:gridCol w="1707422">
                  <a:extLst>
                    <a:ext uri="{9D8B030D-6E8A-4147-A177-3AD203B41FA5}">
                      <a16:colId xmlns:a16="http://schemas.microsoft.com/office/drawing/2014/main" val="998303787"/>
                    </a:ext>
                  </a:extLst>
                </a:gridCol>
                <a:gridCol w="1609852">
                  <a:extLst>
                    <a:ext uri="{9D8B030D-6E8A-4147-A177-3AD203B41FA5}">
                      <a16:colId xmlns:a16="http://schemas.microsoft.com/office/drawing/2014/main" val="3434602269"/>
                    </a:ext>
                  </a:extLst>
                </a:gridCol>
              </a:tblGrid>
              <a:tr h="575764">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Dụng cụ</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Oxy(l/p)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FiO2(%)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Lưu 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465224"/>
                  </a:ext>
                </a:extLst>
              </a:tr>
              <a:tr h="1727287">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Catheter mũi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0,5 – 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24-40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Dễ bị tắc gây trầy xước, kích thích trẻ</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667097"/>
                  </a:ext>
                </a:extLst>
              </a:tr>
              <a:tr h="1174111">
                <a:tc>
                  <a:txBody>
                    <a:bodyPr/>
                    <a:lstStyle/>
                    <a:p>
                      <a:pPr>
                        <a:lnSpc>
                          <a:spcPct val="107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Cannula mũi</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0,5 – 1</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44-66</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Ít sang chấn, ít kích thích</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29796"/>
                  </a:ext>
                </a:extLst>
              </a:tr>
              <a:tr h="1956851">
                <a:tc>
                  <a:txBody>
                    <a:bodyPr/>
                    <a:lstStyle/>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Mask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 Thường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 Túi dự trữ</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6-8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6-10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40 – 60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60 - 100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Thất bại với oxy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Chẻ vòm hầu, tắc mũi sau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573784"/>
                  </a:ext>
                </a:extLst>
              </a:tr>
            </a:tbl>
          </a:graphicData>
        </a:graphic>
      </p:graphicFrame>
      <p:sp>
        <p:nvSpPr>
          <p:cNvPr id="5" name="Oval 4">
            <a:extLst>
              <a:ext uri="{FF2B5EF4-FFF2-40B4-BE49-F238E27FC236}">
                <a16:creationId xmlns:a16="http://schemas.microsoft.com/office/drawing/2014/main" id="{F32D1AFE-879A-96DF-3F39-DB3D408126C8}"/>
              </a:ext>
            </a:extLst>
          </p:cNvPr>
          <p:cNvSpPr/>
          <p:nvPr/>
        </p:nvSpPr>
        <p:spPr>
          <a:xfrm>
            <a:off x="152400" y="1752600"/>
            <a:ext cx="2128838"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latin typeface="+mj-lt"/>
              </a:rPr>
              <a:t>Các phương pháp đơn giản</a:t>
            </a:r>
            <a:endParaRPr lang="en-US" sz="2400" dirty="0">
              <a:latin typeface="+mj-lt"/>
            </a:endParaRPr>
          </a:p>
        </p:txBody>
      </p:sp>
      <p:sp>
        <p:nvSpPr>
          <p:cNvPr id="2" name="Slide Number Placeholder 1">
            <a:extLst>
              <a:ext uri="{FF2B5EF4-FFF2-40B4-BE49-F238E27FC236}">
                <a16:creationId xmlns:a16="http://schemas.microsoft.com/office/drawing/2014/main" id="{7E098D5E-0833-65BB-6945-90B92630E5D9}"/>
              </a:ext>
            </a:extLst>
          </p:cNvPr>
          <p:cNvSpPr>
            <a:spLocks noGrp="1"/>
          </p:cNvSpPr>
          <p:nvPr>
            <p:ph type="sldNum" sz="quarter" idx="12"/>
          </p:nvPr>
        </p:nvSpPr>
        <p:spPr/>
        <p:txBody>
          <a:bodyPr/>
          <a:lstStyle/>
          <a:p>
            <a:fld id="{9BE08EE1-575A-E94E-BC30-1300E8680A7A}" type="slidenum">
              <a:rPr lang="en-US" altLang="en-US" smtClean="0"/>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E672-3D34-2DD2-DAF4-AD586B658401}"/>
              </a:ext>
            </a:extLst>
          </p:cNvPr>
          <p:cNvSpPr>
            <a:spLocks noGrp="1"/>
          </p:cNvSpPr>
          <p:nvPr>
            <p:ph type="title"/>
          </p:nvPr>
        </p:nvSpPr>
        <p:spPr>
          <a:xfrm>
            <a:off x="533400" y="287338"/>
            <a:ext cx="7832725" cy="627062"/>
          </a:xfrm>
        </p:spPr>
        <p:txBody>
          <a:bodyPr>
            <a:normAutofit/>
          </a:bodyPr>
          <a:lstStyle/>
          <a:p>
            <a:pPr>
              <a:defRPr/>
            </a:pPr>
            <a:r>
              <a:rPr lang="vi-VN" sz="3200" b="1" dirty="0">
                <a:solidFill>
                  <a:schemeClr val="tx1"/>
                </a:solidFill>
              </a:rPr>
              <a:t>TÁC DỤNG SINH LÝ CỦA CPAP</a:t>
            </a:r>
            <a:endParaRPr lang="en-US" sz="3200" b="1" dirty="0">
              <a:solidFill>
                <a:schemeClr val="tx1"/>
              </a:solidFill>
            </a:endParaRPr>
          </a:p>
        </p:txBody>
      </p:sp>
      <p:sp>
        <p:nvSpPr>
          <p:cNvPr id="3" name="Content Placeholder 2">
            <a:extLst>
              <a:ext uri="{FF2B5EF4-FFF2-40B4-BE49-F238E27FC236}">
                <a16:creationId xmlns:a16="http://schemas.microsoft.com/office/drawing/2014/main" id="{F021203C-8B87-35C6-910B-D8D9C061750C}"/>
              </a:ext>
            </a:extLst>
          </p:cNvPr>
          <p:cNvSpPr>
            <a:spLocks noGrp="1"/>
          </p:cNvSpPr>
          <p:nvPr>
            <p:ph idx="1"/>
          </p:nvPr>
        </p:nvSpPr>
        <p:spPr>
          <a:xfrm>
            <a:off x="304800" y="1752600"/>
            <a:ext cx="8061325" cy="4116388"/>
          </a:xfrm>
        </p:spPr>
        <p:txBody>
          <a:bodyPr/>
          <a:lstStyle/>
          <a:p>
            <a:pPr marL="363538" indent="-363538">
              <a:buFont typeface="Wingdings" panose="05000000000000000000" pitchFamily="2" charset="2"/>
              <a:buChar char="Ø"/>
              <a:defRPr/>
            </a:pPr>
            <a:r>
              <a:rPr lang="vi-VN" sz="2800" dirty="0">
                <a:solidFill>
                  <a:schemeClr val="accent1"/>
                </a:solidFill>
                <a:latin typeface="+mj-lt"/>
              </a:rPr>
              <a:t>Tránh xẹp phế nang thì thở ra</a:t>
            </a:r>
            <a:r>
              <a:rPr lang="vi-VN" sz="2800" dirty="0">
                <a:latin typeface="+mj-lt"/>
              </a:rPr>
              <a:t>: gia tăng và ổn định dung tích cặn chức năng</a:t>
            </a:r>
          </a:p>
          <a:p>
            <a:pPr marL="363538" indent="-363538">
              <a:buFont typeface="Wingdings" panose="05000000000000000000" pitchFamily="2" charset="2"/>
              <a:buChar char="Ø"/>
              <a:defRPr/>
            </a:pPr>
            <a:r>
              <a:rPr lang="vi-VN" sz="2800" dirty="0">
                <a:solidFill>
                  <a:schemeClr val="accent1"/>
                </a:solidFill>
                <a:latin typeface="+mj-lt"/>
              </a:rPr>
              <a:t>Tạo áp lực căng giúp huy động thể tích phổi thì hít vào</a:t>
            </a:r>
            <a:r>
              <a:rPr lang="vi-VN" sz="2800" dirty="0">
                <a:latin typeface="+mj-lt"/>
              </a:rPr>
              <a:t>: giảm shunt trong phổi và cải thiện tính đàn hồi</a:t>
            </a:r>
          </a:p>
          <a:p>
            <a:pPr marL="363538" indent="-363538">
              <a:buFont typeface="Wingdings" panose="05000000000000000000" pitchFamily="2" charset="2"/>
              <a:buChar char="Ø"/>
              <a:defRPr/>
            </a:pPr>
            <a:r>
              <a:rPr lang="vi-VN" sz="2800" dirty="0">
                <a:solidFill>
                  <a:schemeClr val="accent1"/>
                </a:solidFill>
                <a:latin typeface="+mj-lt"/>
              </a:rPr>
              <a:t>Tăng và giữ ổn định đường thở dưới</a:t>
            </a:r>
            <a:r>
              <a:rPr lang="vi-VN" sz="2800" dirty="0">
                <a:latin typeface="+mj-lt"/>
              </a:rPr>
              <a:t>: giảm kháng lực phổi</a:t>
            </a:r>
          </a:p>
          <a:p>
            <a:pPr marL="363538" indent="-363538">
              <a:buFont typeface="Wingdings" panose="05000000000000000000" pitchFamily="2" charset="2"/>
              <a:buChar char="Ø"/>
              <a:defRPr/>
            </a:pPr>
            <a:r>
              <a:rPr lang="vi-VN" sz="2800" dirty="0">
                <a:solidFill>
                  <a:schemeClr val="accent1"/>
                </a:solidFill>
                <a:latin typeface="+mj-lt"/>
              </a:rPr>
              <a:t>Giữ ổn định đường thở trên </a:t>
            </a:r>
            <a:r>
              <a:rPr lang="vi-VN" sz="2800" dirty="0">
                <a:latin typeface="+mj-lt"/>
              </a:rPr>
              <a:t>( thành sau vùng hầu): giảm cơn ngưng thở</a:t>
            </a:r>
            <a:endParaRPr lang="en-US" sz="2800" dirty="0">
              <a:latin typeface="+mj-lt"/>
            </a:endParaRPr>
          </a:p>
        </p:txBody>
      </p:sp>
      <p:sp>
        <p:nvSpPr>
          <p:cNvPr id="4" name="Slide Number Placeholder 3">
            <a:extLst>
              <a:ext uri="{FF2B5EF4-FFF2-40B4-BE49-F238E27FC236}">
                <a16:creationId xmlns:a16="http://schemas.microsoft.com/office/drawing/2014/main" id="{FD9ACDD9-F05C-037A-9284-00F0F2FC96E6}"/>
              </a:ext>
            </a:extLst>
          </p:cNvPr>
          <p:cNvSpPr>
            <a:spLocks noGrp="1"/>
          </p:cNvSpPr>
          <p:nvPr>
            <p:ph type="sldNum" sz="quarter" idx="12"/>
          </p:nvPr>
        </p:nvSpPr>
        <p:spPr/>
        <p:txBody>
          <a:bodyPr/>
          <a:lstStyle/>
          <a:p>
            <a:fld id="{9BE08EE1-575A-E94E-BC30-1300E8680A7A}" type="slidenum">
              <a:rPr lang="en-US" altLang="en-US" smtClean="0"/>
              <a:pPr/>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a16="http://schemas.microsoft.com/office/drawing/2014/main" id="{E40005D7-41B5-042F-176E-0D5FEC69C94D}"/>
              </a:ext>
            </a:extLst>
          </p:cNvPr>
          <p:cNvSpPr>
            <a:spLocks noGrp="1"/>
          </p:cNvSpPr>
          <p:nvPr>
            <p:ph idx="1"/>
          </p:nvPr>
        </p:nvSpPr>
        <p:spPr>
          <a:xfrm>
            <a:off x="0" y="304800"/>
            <a:ext cx="9144000" cy="6553200"/>
          </a:xfrm>
        </p:spPr>
        <p:txBody>
          <a:bodyPr/>
          <a:lstStyle/>
          <a:p>
            <a:endParaRPr lang="en-US" altLang="en-US"/>
          </a:p>
        </p:txBody>
      </p:sp>
      <p:sp>
        <p:nvSpPr>
          <p:cNvPr id="5" name="Right Arrow 4">
            <a:extLst>
              <a:ext uri="{FF2B5EF4-FFF2-40B4-BE49-F238E27FC236}">
                <a16:creationId xmlns:a16="http://schemas.microsoft.com/office/drawing/2014/main" id="{0E6B0DAC-8E51-4E47-2FE2-D486527550B9}"/>
              </a:ext>
            </a:extLst>
          </p:cNvPr>
          <p:cNvSpPr/>
          <p:nvPr/>
        </p:nvSpPr>
        <p:spPr>
          <a:xfrm>
            <a:off x="381000" y="914400"/>
            <a:ext cx="3276600" cy="41910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200" dirty="0">
                <a:solidFill>
                  <a:srgbClr val="FF0000"/>
                </a:solidFill>
                <a:latin typeface="+mj-lt"/>
              </a:rPr>
              <a:t>Hiệu quả lâm sàng của thở CPAP</a:t>
            </a:r>
            <a:endParaRPr lang="en-US" sz="3200" dirty="0">
              <a:solidFill>
                <a:srgbClr val="FF0000"/>
              </a:solidFill>
              <a:latin typeface="+mj-lt"/>
            </a:endParaRPr>
          </a:p>
        </p:txBody>
      </p:sp>
      <p:sp>
        <p:nvSpPr>
          <p:cNvPr id="6" name="Rounded Rectangle 5">
            <a:extLst>
              <a:ext uri="{FF2B5EF4-FFF2-40B4-BE49-F238E27FC236}">
                <a16:creationId xmlns:a16="http://schemas.microsoft.com/office/drawing/2014/main" id="{964FE817-6D54-16CE-7A85-8FB51A4D95CD}"/>
              </a:ext>
            </a:extLst>
          </p:cNvPr>
          <p:cNvSpPr/>
          <p:nvPr/>
        </p:nvSpPr>
        <p:spPr>
          <a:xfrm>
            <a:off x="3657600" y="762000"/>
            <a:ext cx="4876800" cy="43434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marL="457200" indent="-457200">
              <a:buFont typeface="Arial" panose="020B0604020202020204" pitchFamily="34" charset="0"/>
              <a:buChar char="•"/>
              <a:defRPr/>
            </a:pPr>
            <a:r>
              <a:rPr lang="vi-VN" sz="2800" dirty="0">
                <a:solidFill>
                  <a:schemeClr val="tx1"/>
                </a:solidFill>
                <a:latin typeface="+mj-lt"/>
              </a:rPr>
              <a:t>Cải thiện oxy máu</a:t>
            </a:r>
          </a:p>
          <a:p>
            <a:pPr marL="457200" indent="-457200">
              <a:buFont typeface="Arial" panose="020B0604020202020204" pitchFamily="34" charset="0"/>
              <a:buChar char="•"/>
              <a:defRPr/>
            </a:pPr>
            <a:r>
              <a:rPr lang="vi-VN" sz="2800" dirty="0">
                <a:solidFill>
                  <a:schemeClr val="tx1"/>
                </a:solidFill>
                <a:latin typeface="+mj-lt"/>
              </a:rPr>
              <a:t>Cải thiện thông khí</a:t>
            </a:r>
          </a:p>
          <a:p>
            <a:pPr marL="457200" indent="-457200">
              <a:buFont typeface="Arial" panose="020B0604020202020204" pitchFamily="34" charset="0"/>
              <a:buChar char="•"/>
              <a:defRPr/>
            </a:pPr>
            <a:r>
              <a:rPr lang="vi-VN" sz="2800" dirty="0">
                <a:solidFill>
                  <a:schemeClr val="tx1"/>
                </a:solidFill>
                <a:latin typeface="+mj-lt"/>
              </a:rPr>
              <a:t>Giảm công thở, tần số thở</a:t>
            </a:r>
          </a:p>
          <a:p>
            <a:pPr marL="457200" indent="-457200">
              <a:buFont typeface="Arial" panose="020B0604020202020204" pitchFamily="34" charset="0"/>
              <a:buChar char="•"/>
              <a:defRPr/>
            </a:pPr>
            <a:r>
              <a:rPr lang="vi-VN" sz="2800" dirty="0">
                <a:solidFill>
                  <a:schemeClr val="tx1"/>
                </a:solidFill>
                <a:latin typeface="+mj-lt"/>
              </a:rPr>
              <a:t>Giảm cơn ngừng thở</a:t>
            </a:r>
          </a:p>
          <a:p>
            <a:pPr marL="457200" indent="-457200">
              <a:buFont typeface="Arial" panose="020B0604020202020204" pitchFamily="34" charset="0"/>
              <a:buChar char="•"/>
              <a:defRPr/>
            </a:pPr>
            <a:r>
              <a:rPr lang="vi-VN" sz="2800" dirty="0">
                <a:solidFill>
                  <a:schemeClr val="tx1"/>
                </a:solidFill>
                <a:latin typeface="+mj-lt"/>
              </a:rPr>
              <a:t>Cải thiện xẹp phổi</a:t>
            </a:r>
            <a:endParaRPr lang="en-US" sz="2800" dirty="0">
              <a:solidFill>
                <a:schemeClr val="tx1"/>
              </a:solidFill>
              <a:latin typeface="+mj-lt"/>
            </a:endParaRPr>
          </a:p>
        </p:txBody>
      </p:sp>
      <p:sp>
        <p:nvSpPr>
          <p:cNvPr id="2" name="Slide Number Placeholder 1">
            <a:extLst>
              <a:ext uri="{FF2B5EF4-FFF2-40B4-BE49-F238E27FC236}">
                <a16:creationId xmlns:a16="http://schemas.microsoft.com/office/drawing/2014/main" id="{0DC3A5D1-641A-2A58-B02E-02870DFE12F0}"/>
              </a:ext>
            </a:extLst>
          </p:cNvPr>
          <p:cNvSpPr>
            <a:spLocks noGrp="1"/>
          </p:cNvSpPr>
          <p:nvPr>
            <p:ph type="sldNum" sz="quarter" idx="12"/>
          </p:nvPr>
        </p:nvSpPr>
        <p:spPr/>
        <p:txBody>
          <a:bodyPr/>
          <a:lstStyle/>
          <a:p>
            <a:fld id="{9BE08EE1-575A-E94E-BC30-1300E8680A7A}" type="slidenum">
              <a:rPr lang="en-US" altLang="en-US" smtClean="0"/>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A469C2-6122-2CCA-A331-811412F5E603}"/>
              </a:ext>
            </a:extLst>
          </p:cNvPr>
          <p:cNvSpPr>
            <a:spLocks noGrp="1"/>
          </p:cNvSpPr>
          <p:nvPr>
            <p:ph type="title"/>
          </p:nvPr>
        </p:nvSpPr>
        <p:spPr>
          <a:xfrm>
            <a:off x="4267200" y="1828800"/>
            <a:ext cx="4495800" cy="1830388"/>
          </a:xfrm>
        </p:spPr>
        <p:txBody>
          <a:bodyPr>
            <a:normAutofit fontScale="90000"/>
          </a:bodyPr>
          <a:lstStyle/>
          <a:p>
            <a:pPr>
              <a:lnSpc>
                <a:spcPct val="150000"/>
              </a:lnSpc>
              <a:defRPr/>
            </a:pP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
            </a:r>
            <a:br>
              <a:rPr lang="vi-VN" sz="2400" i="1" dirty="0">
                <a:solidFill>
                  <a:srgbClr val="FF0000"/>
                </a:solidFill>
              </a:rPr>
            </a:br>
            <a:r>
              <a:rPr lang="vi-VN" sz="2400" i="1" dirty="0">
                <a:solidFill>
                  <a:srgbClr val="FF0000"/>
                </a:solidFill>
              </a:rPr>
              <a:t>Suy hô hấp</a:t>
            </a:r>
            <a:r>
              <a:rPr lang="vi-VN" sz="2400" dirty="0">
                <a:solidFill>
                  <a:schemeClr val="tx2"/>
                </a:solidFill>
              </a:rPr>
              <a:t/>
            </a:r>
            <a:br>
              <a:rPr lang="vi-VN" sz="2400" dirty="0">
                <a:solidFill>
                  <a:schemeClr val="tx2"/>
                </a:solidFill>
              </a:rPr>
            </a:br>
            <a:r>
              <a:rPr lang="vi-VN" sz="2400" dirty="0">
                <a:solidFill>
                  <a:schemeClr val="tx2"/>
                </a:solidFill>
              </a:rPr>
              <a:t>- Biểu hiện lâm sàng bất thường nhịp thở/ gắng sức thở</a:t>
            </a:r>
            <a:br>
              <a:rPr lang="vi-VN" sz="2400" dirty="0">
                <a:solidFill>
                  <a:schemeClr val="tx2"/>
                </a:solidFill>
              </a:rPr>
            </a:br>
            <a:r>
              <a:rPr lang="vi-VN" sz="2400" dirty="0">
                <a:solidFill>
                  <a:schemeClr val="tx2"/>
                </a:solidFill>
              </a:rPr>
              <a:t>- Có thể dẫn tới suy hô hấp cấp</a:t>
            </a:r>
            <a:endParaRPr lang="en-US" sz="2400" dirty="0">
              <a:solidFill>
                <a:schemeClr val="tx2"/>
              </a:solidFill>
            </a:endParaRPr>
          </a:p>
        </p:txBody>
      </p:sp>
      <p:sp>
        <p:nvSpPr>
          <p:cNvPr id="14" name="Rectangle 13">
            <a:extLst>
              <a:ext uri="{FF2B5EF4-FFF2-40B4-BE49-F238E27FC236}">
                <a16:creationId xmlns:a16="http://schemas.microsoft.com/office/drawing/2014/main" id="{990E14D6-09EF-D9D7-4ACB-4FA1417E5E41}"/>
              </a:ext>
            </a:extLst>
          </p:cNvPr>
          <p:cNvSpPr/>
          <p:nvPr/>
        </p:nvSpPr>
        <p:spPr>
          <a:xfrm>
            <a:off x="838200" y="4495800"/>
            <a:ext cx="7924800" cy="1524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vi-VN" sz="2200" i="1" dirty="0">
                <a:solidFill>
                  <a:srgbClr val="FF0000"/>
                </a:solidFill>
                <a:latin typeface="Times New Roman" panose="02020603050405020304" pitchFamily="18" charset="0"/>
                <a:cs typeface="Times New Roman" panose="02020603050405020304" pitchFamily="18" charset="0"/>
              </a:rPr>
              <a:t>Suy hô hấp cấp</a:t>
            </a:r>
          </a:p>
          <a:p>
            <a:pPr marL="285750" indent="-285750">
              <a:buFontTx/>
              <a:buChar char="-"/>
              <a:defRPr/>
            </a:pPr>
            <a:r>
              <a:rPr lang="vi-VN" sz="2200" dirty="0">
                <a:solidFill>
                  <a:schemeClr val="tx2"/>
                </a:solidFill>
                <a:latin typeface="Times New Roman" panose="02020603050405020304" pitchFamily="18" charset="0"/>
                <a:cs typeface="Times New Roman" panose="02020603050405020304" pitchFamily="18" charset="0"/>
              </a:rPr>
              <a:t>Trao đổi khí không đủ (Oxy hoá máu giảm, CO2 tăng/ Thông khí kém)</a:t>
            </a:r>
          </a:p>
          <a:p>
            <a:pPr marL="285750" indent="-285750">
              <a:buFontTx/>
              <a:buChar char="-"/>
              <a:defRPr/>
            </a:pPr>
            <a:r>
              <a:rPr lang="vi-VN" sz="2200" dirty="0">
                <a:solidFill>
                  <a:schemeClr val="tx2"/>
                </a:solidFill>
                <a:latin typeface="Times New Roman" panose="02020603050405020304" pitchFamily="18" charset="0"/>
                <a:cs typeface="Times New Roman" panose="02020603050405020304" pitchFamily="18" charset="0"/>
              </a:rPr>
              <a:t>Không đáp ứng được nhu cầu của mô cơ thể.</a:t>
            </a:r>
            <a:endParaRPr lang="en-US" sz="2200" dirty="0">
              <a:solidFill>
                <a:schemeClr val="tx2"/>
              </a:solidFill>
              <a:latin typeface="Times New Roman" panose="02020603050405020304" pitchFamily="18" charset="0"/>
              <a:cs typeface="Times New Roman" panose="02020603050405020304" pitchFamily="18" charset="0"/>
            </a:endParaRPr>
          </a:p>
        </p:txBody>
      </p:sp>
      <p:sp>
        <p:nvSpPr>
          <p:cNvPr id="16" name="Wave 15">
            <a:extLst>
              <a:ext uri="{FF2B5EF4-FFF2-40B4-BE49-F238E27FC236}">
                <a16:creationId xmlns:a16="http://schemas.microsoft.com/office/drawing/2014/main" id="{810099E4-BED7-C152-45C1-327D60C16857}"/>
              </a:ext>
            </a:extLst>
          </p:cNvPr>
          <p:cNvSpPr/>
          <p:nvPr/>
        </p:nvSpPr>
        <p:spPr>
          <a:xfrm>
            <a:off x="990600" y="1981200"/>
            <a:ext cx="2362200" cy="183038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accent6">
                    <a:lumMod val="50000"/>
                  </a:schemeClr>
                </a:solidFill>
                <a:latin typeface="Times New Roman" panose="02020603050405020304" pitchFamily="18" charset="0"/>
                <a:cs typeface="Times New Roman" panose="02020603050405020304" pitchFamily="18" charset="0"/>
              </a:rPr>
              <a:t>PHÂN BIỆT THUẬT NGỮ</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82A399A-B1C9-4659-7A8C-7F138242D50C}"/>
              </a:ext>
            </a:extLst>
          </p:cNvPr>
          <p:cNvSpPr>
            <a:spLocks noGrp="1"/>
          </p:cNvSpPr>
          <p:nvPr>
            <p:ph type="sldNum" sz="quarter" idx="12"/>
          </p:nvPr>
        </p:nvSpPr>
        <p:spPr/>
        <p:txBody>
          <a:bodyPr/>
          <a:lstStyle/>
          <a:p>
            <a:fld id="{9BE08EE1-575A-E94E-BC30-1300E8680A7A}" type="slidenum">
              <a:rPr lang="en-US" altLang="en-US" smtClean="0"/>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ircle(in)">
                                      <p:cBhvr>
                                        <p:cTn id="12" dur="2000"/>
                                        <p:tgtEl>
                                          <p:spTgt spid="1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circle(in)">
                                      <p:cBhvr>
                                        <p:cTn id="15" dur="2000"/>
                                        <p:tgtEl>
                                          <p:spTgt spid="14">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circle(in)">
                                      <p:cBhvr>
                                        <p:cTn id="18"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3">
            <a:extLst>
              <a:ext uri="{FF2B5EF4-FFF2-40B4-BE49-F238E27FC236}">
                <a16:creationId xmlns:a16="http://schemas.microsoft.com/office/drawing/2014/main" id="{1A3F1DA8-B9F5-5DCF-BFD3-5AADFB0E653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061075"/>
          </a:xfrm>
        </p:spPr>
      </p:pic>
      <p:sp>
        <p:nvSpPr>
          <p:cNvPr id="2" name="Slide Number Placeholder 1">
            <a:extLst>
              <a:ext uri="{FF2B5EF4-FFF2-40B4-BE49-F238E27FC236}">
                <a16:creationId xmlns:a16="http://schemas.microsoft.com/office/drawing/2014/main" id="{93D9058F-0EC4-FCBF-7436-90D2AA5AEBC3}"/>
              </a:ext>
            </a:extLst>
          </p:cNvPr>
          <p:cNvSpPr>
            <a:spLocks noGrp="1"/>
          </p:cNvSpPr>
          <p:nvPr>
            <p:ph type="sldNum" sz="quarter" idx="12"/>
          </p:nvPr>
        </p:nvSpPr>
        <p:spPr/>
        <p:txBody>
          <a:bodyPr/>
          <a:lstStyle/>
          <a:p>
            <a:fld id="{9BE08EE1-575A-E94E-BC30-1300E8680A7A}" type="slidenum">
              <a:rPr lang="en-US" altLang="en-US" smtClean="0"/>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7123-1B6C-9912-23DC-DD7C3BA83D11}"/>
              </a:ext>
            </a:extLst>
          </p:cNvPr>
          <p:cNvSpPr>
            <a:spLocks noGrp="1"/>
          </p:cNvSpPr>
          <p:nvPr>
            <p:ph type="title"/>
          </p:nvPr>
        </p:nvSpPr>
        <p:spPr>
          <a:xfrm>
            <a:off x="0" y="304800"/>
            <a:ext cx="8686800" cy="838200"/>
          </a:xfrm>
        </p:spPr>
        <p:txBody>
          <a:bodyPr>
            <a:noAutofit/>
          </a:bodyPr>
          <a:lstStyle/>
          <a:p>
            <a:pPr algn="ctr">
              <a:defRPr/>
            </a:pPr>
            <a:r>
              <a:rPr lang="vi-VN" sz="3600" b="1" dirty="0">
                <a:solidFill>
                  <a:schemeClr val="tx1"/>
                </a:solidFill>
              </a:rPr>
              <a:t>MỘT SỐ NGHIÊN CỨU</a:t>
            </a:r>
            <a:r>
              <a:rPr lang="vi-VN" sz="2400" dirty="0"/>
              <a:t/>
            </a:r>
            <a:br>
              <a:rPr lang="vi-VN" sz="2400" dirty="0"/>
            </a:br>
            <a:endParaRPr lang="en-US" sz="2000" dirty="0">
              <a:solidFill>
                <a:srgbClr val="0070C0"/>
              </a:solidFill>
            </a:endParaRPr>
          </a:p>
        </p:txBody>
      </p:sp>
      <p:pic>
        <p:nvPicPr>
          <p:cNvPr id="81924" name="Content Placeholder 9">
            <a:extLst>
              <a:ext uri="{FF2B5EF4-FFF2-40B4-BE49-F238E27FC236}">
                <a16:creationId xmlns:a16="http://schemas.microsoft.com/office/drawing/2014/main" id="{0223D7D2-3030-54A7-D47C-D281E063ED0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914400"/>
            <a:ext cx="8991600" cy="5334000"/>
          </a:xfrm>
        </p:spPr>
      </p:pic>
      <p:sp>
        <p:nvSpPr>
          <p:cNvPr id="5" name="Rectangle 4">
            <a:extLst>
              <a:ext uri="{FF2B5EF4-FFF2-40B4-BE49-F238E27FC236}">
                <a16:creationId xmlns:a16="http://schemas.microsoft.com/office/drawing/2014/main" id="{A50F299C-DA16-BAB2-D377-CDEEED16A190}"/>
              </a:ext>
            </a:extLst>
          </p:cNvPr>
          <p:cNvSpPr/>
          <p:nvPr/>
        </p:nvSpPr>
        <p:spPr>
          <a:xfrm>
            <a:off x="0" y="6248400"/>
            <a:ext cx="9144000" cy="609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schemeClr val="tx1"/>
                </a:solidFill>
                <a:latin typeface="+mj-lt"/>
              </a:rPr>
              <a:t>Nghiên cứu của tác giả Hoàng Thị Dung năm 2021 NC ‘ đặc điểm lâm sàng, cận lâm sàng, nguyên nhân gây SHH sơ sinh tại BV TWTN”</a:t>
            </a:r>
            <a:endParaRPr lang="en-US" dirty="0">
              <a:solidFill>
                <a:schemeClr val="tx1"/>
              </a:solidFill>
              <a:latin typeface="+mj-lt"/>
            </a:endParaRPr>
          </a:p>
        </p:txBody>
      </p:sp>
      <p:sp>
        <p:nvSpPr>
          <p:cNvPr id="3" name="Slide Number Placeholder 2">
            <a:extLst>
              <a:ext uri="{FF2B5EF4-FFF2-40B4-BE49-F238E27FC236}">
                <a16:creationId xmlns:a16="http://schemas.microsoft.com/office/drawing/2014/main" id="{FC3D8507-63A8-2D44-1158-7A9168587076}"/>
              </a:ext>
            </a:extLst>
          </p:cNvPr>
          <p:cNvSpPr>
            <a:spLocks noGrp="1"/>
          </p:cNvSpPr>
          <p:nvPr>
            <p:ph type="sldNum" sz="quarter" idx="12"/>
          </p:nvPr>
        </p:nvSpPr>
        <p:spPr/>
        <p:txBody>
          <a:bodyPr/>
          <a:lstStyle/>
          <a:p>
            <a:fld id="{9BE08EE1-575A-E94E-BC30-1300E8680A7A}" type="slidenum">
              <a:rPr lang="en-US" altLang="en-US" smtClean="0"/>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a:extLst>
              <a:ext uri="{FF2B5EF4-FFF2-40B4-BE49-F238E27FC236}">
                <a16:creationId xmlns:a16="http://schemas.microsoft.com/office/drawing/2014/main" id="{DF3D831C-47BC-9AE7-3581-A8CFC6DCD6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9903" y="152400"/>
            <a:ext cx="8324193" cy="6035040"/>
          </a:xfrm>
        </p:spPr>
      </p:pic>
      <p:sp>
        <p:nvSpPr>
          <p:cNvPr id="2" name="Slide Number Placeholder 1">
            <a:extLst>
              <a:ext uri="{FF2B5EF4-FFF2-40B4-BE49-F238E27FC236}">
                <a16:creationId xmlns:a16="http://schemas.microsoft.com/office/drawing/2014/main" id="{EBC19665-8F51-D285-A552-E5398030425B}"/>
              </a:ext>
            </a:extLst>
          </p:cNvPr>
          <p:cNvSpPr>
            <a:spLocks noGrp="1"/>
          </p:cNvSpPr>
          <p:nvPr>
            <p:ph type="sldNum" sz="quarter" idx="12"/>
          </p:nvPr>
        </p:nvSpPr>
        <p:spPr/>
        <p:txBody>
          <a:bodyPr/>
          <a:lstStyle/>
          <a:p>
            <a:fld id="{9BE08EE1-575A-E94E-BC30-1300E8680A7A}" type="slidenum">
              <a:rPr lang="en-US" altLang="en-US" smtClean="0"/>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2">
            <a:extLst>
              <a:ext uri="{FF2B5EF4-FFF2-40B4-BE49-F238E27FC236}">
                <a16:creationId xmlns:a16="http://schemas.microsoft.com/office/drawing/2014/main" id="{847651BF-4F8D-A2A6-B5A5-1E251A1B07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Slide Number Placeholder 1">
            <a:extLst>
              <a:ext uri="{FF2B5EF4-FFF2-40B4-BE49-F238E27FC236}">
                <a16:creationId xmlns:a16="http://schemas.microsoft.com/office/drawing/2014/main" id="{A094D611-B42A-6446-B190-C7F97804C581}"/>
              </a:ext>
            </a:extLst>
          </p:cNvPr>
          <p:cNvSpPr>
            <a:spLocks noGrp="1"/>
          </p:cNvSpPr>
          <p:nvPr>
            <p:ph type="sldNum" sz="quarter" idx="12"/>
          </p:nvPr>
        </p:nvSpPr>
        <p:spPr/>
        <p:txBody>
          <a:bodyPr/>
          <a:lstStyle/>
          <a:p>
            <a:fld id="{9BE08EE1-575A-E94E-BC30-1300E8680A7A}" type="slidenum">
              <a:rPr lang="en-US" altLang="en-US" smtClean="0"/>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EAC76E-19C0-B9C7-32FC-F37943080FC2}"/>
              </a:ext>
            </a:extLst>
          </p:cNvPr>
          <p:cNvGraphicFramePr>
            <a:graphicFrameLocks/>
          </p:cNvGraphicFramePr>
          <p:nvPr/>
        </p:nvGraphicFramePr>
        <p:xfrm>
          <a:off x="533400" y="9144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AEF1BD1-4ABC-5B20-5213-CCBE180853AA}"/>
              </a:ext>
            </a:extLst>
          </p:cNvPr>
          <p:cNvSpPr/>
          <p:nvPr/>
        </p:nvSpPr>
        <p:spPr>
          <a:xfrm>
            <a:off x="952500" y="338138"/>
            <a:ext cx="7239000" cy="72866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solidFill>
                  <a:schemeClr val="tx1"/>
                </a:solidFill>
                <a:latin typeface="+mj-lt"/>
              </a:rPr>
              <a:t>MỘT SỐ ĐẶC ĐIỂM LIÊN QUAN CTNTQ</a:t>
            </a:r>
          </a:p>
          <a:p>
            <a:pPr algn="ctr">
              <a:defRPr/>
            </a:pPr>
            <a:r>
              <a:rPr lang="vi-VN" sz="2400" b="1" dirty="0">
                <a:solidFill>
                  <a:schemeClr val="tx1"/>
                </a:solidFill>
                <a:latin typeface="+mj-lt"/>
              </a:rPr>
              <a:t>TRONG CÁC NGHIÊN CỨU</a:t>
            </a:r>
          </a:p>
        </p:txBody>
      </p:sp>
      <p:sp>
        <p:nvSpPr>
          <p:cNvPr id="2" name="Slide Number Placeholder 1">
            <a:extLst>
              <a:ext uri="{FF2B5EF4-FFF2-40B4-BE49-F238E27FC236}">
                <a16:creationId xmlns:a16="http://schemas.microsoft.com/office/drawing/2014/main" id="{96419EA3-07EF-803B-1C42-56105D065A9C}"/>
              </a:ext>
            </a:extLst>
          </p:cNvPr>
          <p:cNvSpPr>
            <a:spLocks noGrp="1"/>
          </p:cNvSpPr>
          <p:nvPr>
            <p:ph type="sldNum" sz="quarter" idx="12"/>
          </p:nvPr>
        </p:nvSpPr>
        <p:spPr/>
        <p:txBody>
          <a:bodyPr/>
          <a:lstStyle/>
          <a:p>
            <a:fld id="{9BE08EE1-575A-E94E-BC30-1300E8680A7A}" type="slidenum">
              <a:rPr lang="en-US" altLang="en-US" smtClean="0"/>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Content Placeholder 2">
            <a:extLst>
              <a:ext uri="{FF2B5EF4-FFF2-40B4-BE49-F238E27FC236}">
                <a16:creationId xmlns:a16="http://schemas.microsoft.com/office/drawing/2014/main" id="{A4B144DD-E333-463A-BB3E-2F4B4516CA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487680"/>
            <a:ext cx="8305800" cy="5760720"/>
          </a:xfrm>
        </p:spPr>
      </p:pic>
      <p:sp>
        <p:nvSpPr>
          <p:cNvPr id="2" name="Slide Number Placeholder 1">
            <a:extLst>
              <a:ext uri="{FF2B5EF4-FFF2-40B4-BE49-F238E27FC236}">
                <a16:creationId xmlns:a16="http://schemas.microsoft.com/office/drawing/2014/main" id="{50FA92C6-FA97-F0B7-973B-1030AFD975F2}"/>
              </a:ext>
            </a:extLst>
          </p:cNvPr>
          <p:cNvSpPr>
            <a:spLocks noGrp="1"/>
          </p:cNvSpPr>
          <p:nvPr>
            <p:ph type="sldNum" sz="quarter" idx="12"/>
          </p:nvPr>
        </p:nvSpPr>
        <p:spPr/>
        <p:txBody>
          <a:bodyPr/>
          <a:lstStyle/>
          <a:p>
            <a:fld id="{9BE08EE1-575A-E94E-BC30-1300E8680A7A}" type="slidenum">
              <a:rPr lang="en-US" altLang="en-US" smtClean="0"/>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D2287-8785-D280-E093-06C7EAEBAADB}"/>
              </a:ext>
            </a:extLst>
          </p:cNvPr>
          <p:cNvSpPr/>
          <p:nvPr/>
        </p:nvSpPr>
        <p:spPr>
          <a:xfrm>
            <a:off x="609600" y="2514600"/>
            <a:ext cx="8229600" cy="1676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dirty="0" smtClean="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XIN </a:t>
            </a:r>
            <a:r>
              <a:rPr lang="en-US" sz="3600"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CHÂN THÀNH CẢM ƠN</a:t>
            </a:r>
          </a:p>
          <a:p>
            <a:pPr algn="ctr">
              <a:defRPr/>
            </a:pPr>
            <a:r>
              <a:rPr lang="en-US" sz="3600"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QUÝ</a:t>
            </a:r>
            <a:r>
              <a:rPr lang="vi-VN" sz="3600"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ĐỒNG NGHIỆP </a:t>
            </a:r>
            <a:r>
              <a:rPr lang="en-US" sz="3600"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ĐÃ LẮNG NGHE</a:t>
            </a:r>
          </a:p>
        </p:txBody>
      </p:sp>
      <p:sp>
        <p:nvSpPr>
          <p:cNvPr id="3" name="Slide Number Placeholder 2">
            <a:extLst>
              <a:ext uri="{FF2B5EF4-FFF2-40B4-BE49-F238E27FC236}">
                <a16:creationId xmlns:a16="http://schemas.microsoft.com/office/drawing/2014/main" id="{631388B6-FE56-1D3F-C61E-EF5EAEE3AA33}"/>
              </a:ext>
            </a:extLst>
          </p:cNvPr>
          <p:cNvSpPr>
            <a:spLocks noGrp="1"/>
          </p:cNvSpPr>
          <p:nvPr>
            <p:ph type="sldNum" sz="quarter" idx="12"/>
          </p:nvPr>
        </p:nvSpPr>
        <p:spPr/>
        <p:txBody>
          <a:bodyPr/>
          <a:lstStyle/>
          <a:p>
            <a:fld id="{9BE08EE1-575A-E94E-BC30-1300E8680A7A}" type="slidenum">
              <a:rPr lang="en-US" altLang="en-US" smtClean="0"/>
              <a:pPr/>
              <a:t>56</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ED91370C-0671-BF70-A5E4-796AC3A4D0A4}"/>
              </a:ext>
            </a:extLst>
          </p:cNvPr>
          <p:cNvSpPr>
            <a:spLocks noGrp="1"/>
          </p:cNvSpPr>
          <p:nvPr>
            <p:ph idx="1"/>
          </p:nvPr>
        </p:nvSpPr>
        <p:spPr>
          <a:xfrm>
            <a:off x="822325" y="381000"/>
            <a:ext cx="7543800" cy="5487988"/>
          </a:xfrm>
        </p:spPr>
        <p:txBody>
          <a:bodyPr/>
          <a:lstStyle/>
          <a:p>
            <a:endParaRPr lang="en-US" altLang="en-US" dirty="0"/>
          </a:p>
        </p:txBody>
      </p:sp>
      <p:sp>
        <p:nvSpPr>
          <p:cNvPr id="8" name="Oval 7">
            <a:extLst>
              <a:ext uri="{FF2B5EF4-FFF2-40B4-BE49-F238E27FC236}">
                <a16:creationId xmlns:a16="http://schemas.microsoft.com/office/drawing/2014/main" id="{56700923-16D1-F4E2-5CE5-EA4C70F41DD1}"/>
              </a:ext>
            </a:extLst>
          </p:cNvPr>
          <p:cNvSpPr/>
          <p:nvPr/>
        </p:nvSpPr>
        <p:spPr>
          <a:xfrm>
            <a:off x="152400" y="2514600"/>
            <a:ext cx="2895600" cy="2209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200" dirty="0">
                <a:solidFill>
                  <a:srgbClr val="7030A0"/>
                </a:solidFill>
                <a:latin typeface="Times New Roman" panose="02020603050405020304" pitchFamily="18" charset="0"/>
                <a:cs typeface="Times New Roman" panose="02020603050405020304" pitchFamily="18" charset="0"/>
              </a:rPr>
              <a:t>Suy hô hấp sơ sinh</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5D38F7-E503-D604-D7AE-34CA51BEDC79}"/>
              </a:ext>
            </a:extLst>
          </p:cNvPr>
          <p:cNvSpPr/>
          <p:nvPr/>
        </p:nvSpPr>
        <p:spPr>
          <a:xfrm>
            <a:off x="3521075" y="2057400"/>
            <a:ext cx="4800600" cy="3124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400" dirty="0">
                <a:solidFill>
                  <a:srgbClr val="FF0000"/>
                </a:solidFill>
                <a:latin typeface="Times New Roman" panose="02020603050405020304" pitchFamily="18" charset="0"/>
                <a:cs typeface="Times New Roman" panose="02020603050405020304" pitchFamily="18" charset="0"/>
              </a:rPr>
              <a:t>Là hội chứng</a:t>
            </a:r>
          </a:p>
          <a:p>
            <a:pPr marL="457200" indent="-457200">
              <a:buFont typeface="Arial" panose="020B0604020202020204" pitchFamily="34" charset="0"/>
              <a:buChar char="•"/>
              <a:defRPr/>
            </a:pPr>
            <a:r>
              <a:rPr lang="vi-VN" sz="2400" dirty="0">
                <a:solidFill>
                  <a:schemeClr val="tx1"/>
                </a:solidFill>
                <a:latin typeface="Times New Roman" panose="02020603050405020304" pitchFamily="18" charset="0"/>
                <a:cs typeface="Times New Roman" panose="02020603050405020304" pitchFamily="18" charset="0"/>
              </a:rPr>
              <a:t>Thở nhanh/ thở chậm</a:t>
            </a:r>
          </a:p>
          <a:p>
            <a:pPr marL="457200" indent="-457200">
              <a:buFont typeface="Arial" panose="020B0604020202020204" pitchFamily="34" charset="0"/>
              <a:buChar char="•"/>
              <a:defRPr/>
            </a:pPr>
            <a:r>
              <a:rPr lang="vi-VN" sz="2400" dirty="0">
                <a:solidFill>
                  <a:schemeClr val="tx1"/>
                </a:solidFill>
                <a:latin typeface="Times New Roman" panose="02020603050405020304" pitchFamily="18" charset="0"/>
                <a:cs typeface="Times New Roman" panose="02020603050405020304" pitchFamily="18" charset="0"/>
              </a:rPr>
              <a:t>Co lõm lồng ngực</a:t>
            </a:r>
          </a:p>
          <a:p>
            <a:pPr marL="457200" indent="-457200">
              <a:buFont typeface="Arial" panose="020B0604020202020204" pitchFamily="34" charset="0"/>
              <a:buChar char="•"/>
              <a:defRPr/>
            </a:pPr>
            <a:r>
              <a:rPr lang="vi-VN" sz="2400" dirty="0">
                <a:solidFill>
                  <a:schemeClr val="tx1"/>
                </a:solidFill>
                <a:latin typeface="Times New Roman" panose="02020603050405020304" pitchFamily="18" charset="0"/>
                <a:cs typeface="Times New Roman" panose="02020603050405020304" pitchFamily="18" charset="0"/>
              </a:rPr>
              <a:t>Phập phồng cánh mũi</a:t>
            </a:r>
          </a:p>
          <a:p>
            <a:pPr marL="457200" indent="-457200">
              <a:buFont typeface="Arial" panose="020B0604020202020204" pitchFamily="34" charset="0"/>
              <a:buChar char="•"/>
              <a:defRPr/>
            </a:pPr>
            <a:r>
              <a:rPr lang="vi-VN" sz="2400" dirty="0">
                <a:solidFill>
                  <a:schemeClr val="tx1"/>
                </a:solidFill>
                <a:latin typeface="Times New Roman" panose="02020603050405020304" pitchFamily="18" charset="0"/>
                <a:cs typeface="Times New Roman" panose="02020603050405020304" pitchFamily="18" charset="0"/>
              </a:rPr>
              <a:t>Thở rên</a:t>
            </a:r>
          </a:p>
          <a:p>
            <a:pPr marL="457200" indent="-457200">
              <a:buFont typeface="Arial" panose="020B0604020202020204" pitchFamily="34" charset="0"/>
              <a:buChar char="•"/>
              <a:defRPr/>
            </a:pPr>
            <a:r>
              <a:rPr lang="vi-VN" sz="2400" dirty="0">
                <a:solidFill>
                  <a:schemeClr val="tx1"/>
                </a:solidFill>
                <a:latin typeface="Times New Roman" panose="02020603050405020304" pitchFamily="18" charset="0"/>
                <a:cs typeface="Times New Roman" panose="02020603050405020304" pitchFamily="18" charset="0"/>
              </a:rPr>
              <a:t>Xanh tím</a:t>
            </a:r>
          </a:p>
          <a:p>
            <a:pPr algn="ctr">
              <a:defRPr/>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692F73D-6495-97D9-2661-924E70A778C5}"/>
              </a:ext>
            </a:extLst>
          </p:cNvPr>
          <p:cNvSpPr>
            <a:spLocks noGrp="1"/>
          </p:cNvSpPr>
          <p:nvPr>
            <p:ph type="sldNum" sz="quarter" idx="12"/>
          </p:nvPr>
        </p:nvSpPr>
        <p:spPr/>
        <p:txBody>
          <a:bodyPr/>
          <a:lstStyle/>
          <a:p>
            <a:fld id="{9BE08EE1-575A-E94E-BC30-1300E8680A7A}" type="slidenum">
              <a:rPr lang="en-US" altLang="en-US" smtClean="0"/>
              <a:pPr/>
              <a:t>6</a:t>
            </a:fld>
            <a:endParaRPr lang="en-US" altLang="en-US"/>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a:extLst>
              <a:ext uri="{FF2B5EF4-FFF2-40B4-BE49-F238E27FC236}">
                <a16:creationId xmlns:a16="http://schemas.microsoft.com/office/drawing/2014/main" id="{DBDF26CF-6410-E6CF-CA53-106F07304B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586"/>
          <a:stretch/>
        </p:blipFill>
        <p:spPr>
          <a:xfrm>
            <a:off x="381000" y="1217612"/>
            <a:ext cx="8305800" cy="5030788"/>
          </a:xfrm>
        </p:spPr>
      </p:pic>
      <p:sp>
        <p:nvSpPr>
          <p:cNvPr id="2" name="Slide Number Placeholder 1">
            <a:extLst>
              <a:ext uri="{FF2B5EF4-FFF2-40B4-BE49-F238E27FC236}">
                <a16:creationId xmlns:a16="http://schemas.microsoft.com/office/drawing/2014/main" id="{139F198D-B045-9D8E-0781-7B2801B4F426}"/>
              </a:ext>
            </a:extLst>
          </p:cNvPr>
          <p:cNvSpPr>
            <a:spLocks noGrp="1"/>
          </p:cNvSpPr>
          <p:nvPr>
            <p:ph type="sldNum" sz="quarter" idx="12"/>
          </p:nvPr>
        </p:nvSpPr>
        <p:spPr/>
        <p:txBody>
          <a:bodyPr/>
          <a:lstStyle/>
          <a:p>
            <a:fld id="{9BE08EE1-575A-E94E-BC30-1300E8680A7A}" type="slidenum">
              <a:rPr lang="en-US" altLang="en-US" smtClean="0"/>
              <a:pPr/>
              <a:t>7</a:t>
            </a:fld>
            <a:endParaRPr lang="en-US" altLang="en-US"/>
          </a:p>
        </p:txBody>
      </p:sp>
      <p:sp>
        <p:nvSpPr>
          <p:cNvPr id="3" name="Rectangle 2">
            <a:extLst>
              <a:ext uri="{FF2B5EF4-FFF2-40B4-BE49-F238E27FC236}">
                <a16:creationId xmlns:a16="http://schemas.microsoft.com/office/drawing/2014/main" id="{D96BBF0D-A67F-87E9-F056-E1EFFC6CDD0E}"/>
              </a:ext>
            </a:extLst>
          </p:cNvPr>
          <p:cNvSpPr/>
          <p:nvPr/>
        </p:nvSpPr>
        <p:spPr>
          <a:xfrm>
            <a:off x="609600" y="381000"/>
            <a:ext cx="7799388"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200" b="1" dirty="0">
                <a:latin typeface="Times New Roman" panose="02020603050405020304" pitchFamily="18" charset="0"/>
                <a:cs typeface="Times New Roman" panose="02020603050405020304" pitchFamily="18" charset="0"/>
              </a:rPr>
              <a:t>CÁC DẤU HIỆU SUY HÔ HẤP SƠ SINH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8451-B6FB-EDD9-DE28-3CAE01DB7232}"/>
              </a:ext>
            </a:extLst>
          </p:cNvPr>
          <p:cNvSpPr>
            <a:spLocks noGrp="1"/>
          </p:cNvSpPr>
          <p:nvPr>
            <p:ph type="title"/>
          </p:nvPr>
        </p:nvSpPr>
        <p:spPr>
          <a:xfrm>
            <a:off x="152400" y="0"/>
            <a:ext cx="8839200" cy="533400"/>
          </a:xfrm>
        </p:spPr>
        <p:txBody>
          <a:bodyPr/>
          <a:lstStyle/>
          <a:p>
            <a:pPr>
              <a:defRPr/>
            </a:pPr>
            <a:r>
              <a:rPr lang="vi-VN" sz="3200" dirty="0">
                <a:latin typeface="Times New Roman" panose="02020603050405020304" pitchFamily="18" charset="0"/>
                <a:cs typeface="Times New Roman" panose="02020603050405020304" pitchFamily="18" charset="0"/>
              </a:rPr>
              <a:t>BẢNG ĐIỂM ĐÁNH GIÁ MỨC ĐỘ SUY HÔ HẤP</a:t>
            </a:r>
            <a:endParaRPr lang="en-US" sz="32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6AA7F7B7-00BA-3229-BB52-06652EF551AA}"/>
              </a:ext>
            </a:extLst>
          </p:cNvPr>
          <p:cNvSpPr>
            <a:spLocks noGrp="1"/>
          </p:cNvSpPr>
          <p:nvPr>
            <p:ph idx="1"/>
          </p:nvPr>
        </p:nvSpPr>
        <p:spPr>
          <a:xfrm>
            <a:off x="152400" y="666750"/>
            <a:ext cx="8763000" cy="5276850"/>
          </a:xfrm>
        </p:spPr>
        <p:txBody>
          <a:bodyPr/>
          <a:lstStyle/>
          <a:p>
            <a:pPr>
              <a:defRPr/>
            </a:pPr>
            <a:endParaRPr lang="vi-VN" dirty="0"/>
          </a:p>
          <a:p>
            <a:pPr>
              <a:defRPr/>
            </a:pPr>
            <a:endParaRPr lang="vi-VN" dirty="0"/>
          </a:p>
          <a:p>
            <a:pPr>
              <a:defRPr/>
            </a:pPr>
            <a:endParaRPr lang="vi-VN" dirty="0"/>
          </a:p>
          <a:p>
            <a:pPr>
              <a:defRPr/>
            </a:pPr>
            <a:endParaRPr lang="vi-VN" dirty="0"/>
          </a:p>
          <a:p>
            <a:pPr>
              <a:defRPr/>
            </a:pPr>
            <a:endParaRPr lang="vi-VN" dirty="0"/>
          </a:p>
          <a:p>
            <a:pPr>
              <a:defRPr/>
            </a:pPr>
            <a:endParaRPr lang="vi-VN" dirty="0"/>
          </a:p>
          <a:p>
            <a:pPr>
              <a:defRPr/>
            </a:pPr>
            <a:endParaRPr lang="vi-VN" dirty="0"/>
          </a:p>
          <a:p>
            <a:pPr>
              <a:defRPr/>
            </a:pPr>
            <a:endParaRPr lang="vi-VN" dirty="0"/>
          </a:p>
          <a:p>
            <a:pPr>
              <a:defRPr/>
            </a:pPr>
            <a:endParaRPr lang="vi-VN" dirty="0"/>
          </a:p>
          <a:p>
            <a:pPr algn="ctr">
              <a:defRPr/>
            </a:pPr>
            <a:r>
              <a:rPr lang="en-US" sz="2400" dirty="0" err="1">
                <a:solidFill>
                  <a:srgbClr val="0070C0"/>
                </a:solidFill>
                <a:latin typeface="Times New Roman" panose="02020603050405020304" pitchFamily="18" charset="0"/>
                <a:cs typeface="Times New Roman" panose="02020603050405020304" pitchFamily="18" charset="0"/>
              </a:rPr>
              <a:t>Bảng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điểm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Apga</a:t>
            </a:r>
            <a:r>
              <a:rPr lang="vi-VN" sz="2400" dirty="0">
                <a:solidFill>
                  <a:srgbClr val="0070C0"/>
                </a:solidFill>
                <a:latin typeface="Times New Roman" panose="02020603050405020304" pitchFamily="18" charset="0"/>
                <a:cs typeface="Times New Roman" panose="02020603050405020304" pitchFamily="18" charset="0"/>
              </a:rPr>
              <a:t>r</a:t>
            </a:r>
          </a:p>
          <a:p>
            <a:pPr>
              <a:defRPr/>
            </a:pPr>
            <a:r>
              <a:rPr lang="vi-VN" sz="2400" i="1" dirty="0">
                <a:latin typeface="+mj-lt"/>
              </a:rPr>
              <a:t>Tổng điểm:</a:t>
            </a:r>
          </a:p>
          <a:p>
            <a:pPr>
              <a:defRPr/>
            </a:pPr>
            <a:r>
              <a:rPr lang="vi-VN" sz="2400" i="1" dirty="0">
                <a:latin typeface="+mj-lt"/>
              </a:rPr>
              <a:t>&lt;4 điểm: ngạt nặng 4 - 6 điểm: ngạt nhẹ 7 - 10 điểm: bình thường</a:t>
            </a:r>
          </a:p>
          <a:p>
            <a:pPr>
              <a:defRPr/>
            </a:pPr>
            <a:endParaRPr lang="en-US" sz="2400" i="1" dirty="0">
              <a:latin typeface="+mj-lt"/>
            </a:endParaRPr>
          </a:p>
        </p:txBody>
      </p:sp>
      <p:graphicFrame>
        <p:nvGraphicFramePr>
          <p:cNvPr id="9" name="Table 8">
            <a:extLst>
              <a:ext uri="{FF2B5EF4-FFF2-40B4-BE49-F238E27FC236}">
                <a16:creationId xmlns:a16="http://schemas.microsoft.com/office/drawing/2014/main" id="{FC0F9F8B-D8BC-0D9F-B64A-0A095632E599}"/>
              </a:ext>
            </a:extLst>
          </p:cNvPr>
          <p:cNvGraphicFramePr>
            <a:graphicFrameLocks noGrp="1"/>
          </p:cNvGraphicFramePr>
          <p:nvPr/>
        </p:nvGraphicFramePr>
        <p:xfrm>
          <a:off x="457200" y="666750"/>
          <a:ext cx="8229600" cy="4033840"/>
        </p:xfrm>
        <a:graphic>
          <a:graphicData uri="http://schemas.openxmlformats.org/drawingml/2006/table">
            <a:tbl>
              <a:tblPr/>
              <a:tblGrid>
                <a:gridCol w="2003425">
                  <a:extLst>
                    <a:ext uri="{9D8B030D-6E8A-4147-A177-3AD203B41FA5}">
                      <a16:colId xmlns:a16="http://schemas.microsoft.com/office/drawing/2014/main" val="4165669056"/>
                    </a:ext>
                  </a:extLst>
                </a:gridCol>
                <a:gridCol w="2103438">
                  <a:extLst>
                    <a:ext uri="{9D8B030D-6E8A-4147-A177-3AD203B41FA5}">
                      <a16:colId xmlns:a16="http://schemas.microsoft.com/office/drawing/2014/main" val="373922264"/>
                    </a:ext>
                  </a:extLst>
                </a:gridCol>
                <a:gridCol w="2101850">
                  <a:extLst>
                    <a:ext uri="{9D8B030D-6E8A-4147-A177-3AD203B41FA5}">
                      <a16:colId xmlns:a16="http://schemas.microsoft.com/office/drawing/2014/main" val="2603168366"/>
                    </a:ext>
                  </a:extLst>
                </a:gridCol>
                <a:gridCol w="2020887">
                  <a:extLst>
                    <a:ext uri="{9D8B030D-6E8A-4147-A177-3AD203B41FA5}">
                      <a16:colId xmlns:a16="http://schemas.microsoft.com/office/drawing/2014/main" val="2433318590"/>
                    </a:ext>
                  </a:extLst>
                </a:gridCol>
              </a:tblGrid>
              <a:tr h="109727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Điểm</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Chỉ số</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13619297"/>
                  </a:ext>
                </a:extLst>
              </a:tr>
              <a:tr h="58731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Nhịp tim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Ngừng tim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&lt;100 lần/phút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&gt;100 lần/phút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484654666"/>
                  </a:ext>
                </a:extLst>
              </a:tr>
              <a:tr h="58731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Nhịp thở</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Ngừng thở</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Chậm, thở rên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Khóc to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437324436"/>
                  </a:ext>
                </a:extLst>
              </a:tr>
              <a:tr h="58731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Trương lực cơ</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Giảm nhiều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Giảm nhẹ</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Bình thường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3334053434"/>
                  </a:ext>
                </a:extLst>
              </a:tr>
              <a:tr h="58731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Phản ứng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 cử động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Ít cử động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Cử động tốt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1147370251"/>
                  </a:ext>
                </a:extLst>
              </a:tr>
              <a:tr h="58731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Màu sắc da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Trắng tái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Tím đầu chi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Hồng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hào</a:t>
                      </a:r>
                      <a:endPar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558805741"/>
                  </a:ext>
                </a:extLst>
              </a:tr>
            </a:tbl>
          </a:graphicData>
        </a:graphic>
      </p:graphicFrame>
      <p:sp>
        <p:nvSpPr>
          <p:cNvPr id="3" name="Slide Number Placeholder 2">
            <a:extLst>
              <a:ext uri="{FF2B5EF4-FFF2-40B4-BE49-F238E27FC236}">
                <a16:creationId xmlns:a16="http://schemas.microsoft.com/office/drawing/2014/main" id="{C97EF568-32BE-91C2-8B03-6FDDC38D7A69}"/>
              </a:ext>
            </a:extLst>
          </p:cNvPr>
          <p:cNvSpPr>
            <a:spLocks noGrp="1"/>
          </p:cNvSpPr>
          <p:nvPr>
            <p:ph type="sldNum" sz="quarter" idx="12"/>
          </p:nvPr>
        </p:nvSpPr>
        <p:spPr/>
        <p:txBody>
          <a:bodyPr/>
          <a:lstStyle/>
          <a:p>
            <a:fld id="{9BE08EE1-575A-E94E-BC30-1300E8680A7A}"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60B-1813-6DC4-CC42-8052F4B42A81}"/>
              </a:ext>
            </a:extLst>
          </p:cNvPr>
          <p:cNvSpPr>
            <a:spLocks noGrp="1"/>
          </p:cNvSpPr>
          <p:nvPr>
            <p:ph type="title"/>
          </p:nvPr>
        </p:nvSpPr>
        <p:spPr>
          <a:xfrm>
            <a:off x="152400" y="0"/>
            <a:ext cx="8991600" cy="685800"/>
          </a:xfrm>
        </p:spPr>
        <p:txBody>
          <a:bodyPr/>
          <a:lstStyle/>
          <a:p>
            <a:pPr>
              <a:defRPr/>
            </a:pPr>
            <a:r>
              <a:rPr lang="vi-VN" sz="3200" dirty="0"/>
              <a:t>BẢNG ĐIỂM ĐÁNH GIÁ MỨC ĐỘ SUY HÔ HẤP</a:t>
            </a:r>
            <a:endParaRPr lang="en-US" sz="3200" dirty="0"/>
          </a:p>
        </p:txBody>
      </p:sp>
      <p:sp>
        <p:nvSpPr>
          <p:cNvPr id="28675" name="Content Placeholder 2">
            <a:extLst>
              <a:ext uri="{FF2B5EF4-FFF2-40B4-BE49-F238E27FC236}">
                <a16:creationId xmlns:a16="http://schemas.microsoft.com/office/drawing/2014/main" id="{B55EEDA0-4BA3-3D10-B0AE-B880B8070DA0}"/>
              </a:ext>
            </a:extLst>
          </p:cNvPr>
          <p:cNvSpPr>
            <a:spLocks noGrp="1"/>
          </p:cNvSpPr>
          <p:nvPr>
            <p:ph idx="1"/>
          </p:nvPr>
        </p:nvSpPr>
        <p:spPr>
          <a:xfrm>
            <a:off x="152400" y="685800"/>
            <a:ext cx="8763000" cy="5715000"/>
          </a:xfrm>
        </p:spPr>
        <p:txBody>
          <a:bodyPr/>
          <a:lstStyle/>
          <a:p>
            <a:endParaRPr lang="vi-VN" altLang="en-US" b="1" i="1"/>
          </a:p>
          <a:p>
            <a:endParaRPr lang="vi-VN" altLang="en-US" b="1" i="1"/>
          </a:p>
          <a:p>
            <a:endParaRPr lang="vi-VN" altLang="en-US" b="1" i="1"/>
          </a:p>
          <a:p>
            <a:endParaRPr lang="vi-VN" altLang="en-US" b="1" i="1"/>
          </a:p>
          <a:p>
            <a:endParaRPr lang="vi-VN" altLang="en-US" b="1" i="1"/>
          </a:p>
          <a:p>
            <a:endParaRPr lang="vi-VN" altLang="en-US" b="1" i="1"/>
          </a:p>
          <a:p>
            <a:endParaRPr lang="vi-VN" altLang="en-US" b="1" i="1"/>
          </a:p>
          <a:p>
            <a:endParaRPr lang="vi-VN" altLang="en-US" b="1" i="1"/>
          </a:p>
          <a:p>
            <a:endParaRPr lang="vi-VN" altLang="en-US" b="1" i="1"/>
          </a:p>
          <a:p>
            <a:pPr algn="ctr"/>
            <a:r>
              <a:rPr lang="en-US" altLang="en-US" sz="2400">
                <a:solidFill>
                  <a:srgbClr val="0070C0"/>
                </a:solidFill>
                <a:latin typeface="Times New Roman" panose="02020603050405020304" pitchFamily="18" charset="0"/>
                <a:cs typeface="Times New Roman" panose="02020603050405020304" pitchFamily="18" charset="0"/>
              </a:rPr>
              <a:t>Chỉ số Silverman </a:t>
            </a:r>
            <a:endParaRPr lang="vi-VN" altLang="en-US" sz="2400">
              <a:solidFill>
                <a:srgbClr val="0070C0"/>
              </a:solidFill>
              <a:latin typeface="Times New Roman" panose="02020603050405020304" pitchFamily="18" charset="0"/>
              <a:cs typeface="Times New Roman" panose="02020603050405020304" pitchFamily="18" charset="0"/>
            </a:endParaRPr>
          </a:p>
          <a:p>
            <a:r>
              <a:rPr lang="en-US" altLang="en-US" sz="2200" i="1">
                <a:latin typeface="Times New Roman" panose="02020603050405020304" pitchFamily="18" charset="0"/>
                <a:cs typeface="Times New Roman" panose="02020603050405020304" pitchFamily="18" charset="0"/>
              </a:rPr>
              <a:t>Tổng điểm:</a:t>
            </a:r>
            <a:endParaRPr lang="en-US" altLang="en-US" sz="2200">
              <a:latin typeface="Times New Roman" panose="02020603050405020304" pitchFamily="18" charset="0"/>
              <a:cs typeface="Times New Roman" panose="02020603050405020304" pitchFamily="18" charset="0"/>
            </a:endParaRPr>
          </a:p>
          <a:p>
            <a:r>
              <a:rPr lang="en-US" altLang="en-US" sz="2200">
                <a:latin typeface="Times New Roman" panose="02020603050405020304" pitchFamily="18" charset="0"/>
                <a:cs typeface="Times New Roman" panose="02020603050405020304" pitchFamily="18" charset="0"/>
              </a:rPr>
              <a:t>&lt;3 điểm: Không SHH      3 </a:t>
            </a:r>
            <a:r>
              <a:rPr lang="en-US" altLang="en-US" sz="2200">
                <a:latin typeface="Times New Roman" panose="02020603050405020304" pitchFamily="18" charset="0"/>
                <a:cs typeface="Times New Roman" panose="02020603050405020304" pitchFamily="18" charset="0"/>
                <a:sym typeface="Symbol" pitchFamily="2" charset="2"/>
              </a:rPr>
              <a:t></a:t>
            </a:r>
            <a:r>
              <a:rPr lang="en-US" altLang="en-US" sz="2200">
                <a:latin typeface="Times New Roman" panose="02020603050405020304" pitchFamily="18" charset="0"/>
                <a:cs typeface="Times New Roman" panose="02020603050405020304" pitchFamily="18" charset="0"/>
              </a:rPr>
              <a:t> 5 điểm: SHH nhẹ        &gt; 5 điểm: SHH nặng</a:t>
            </a:r>
          </a:p>
          <a:p>
            <a:endParaRPr lang="en-US" altLang="en-US" sz="220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994315A-F345-B119-4E7A-4AFB04F9A669}"/>
              </a:ext>
            </a:extLst>
          </p:cNvPr>
          <p:cNvGraphicFramePr>
            <a:graphicFrameLocks noGrp="1"/>
          </p:cNvGraphicFramePr>
          <p:nvPr/>
        </p:nvGraphicFramePr>
        <p:xfrm>
          <a:off x="152400" y="685800"/>
          <a:ext cx="8763000" cy="3962401"/>
        </p:xfrm>
        <a:graphic>
          <a:graphicData uri="http://schemas.openxmlformats.org/drawingml/2006/table">
            <a:tbl>
              <a:tblPr/>
              <a:tblGrid>
                <a:gridCol w="2830513">
                  <a:extLst>
                    <a:ext uri="{9D8B030D-6E8A-4147-A177-3AD203B41FA5}">
                      <a16:colId xmlns:a16="http://schemas.microsoft.com/office/drawing/2014/main" val="1494668706"/>
                    </a:ext>
                  </a:extLst>
                </a:gridCol>
                <a:gridCol w="1549400">
                  <a:extLst>
                    <a:ext uri="{9D8B030D-6E8A-4147-A177-3AD203B41FA5}">
                      <a16:colId xmlns:a16="http://schemas.microsoft.com/office/drawing/2014/main" val="2987088576"/>
                    </a:ext>
                  </a:extLst>
                </a:gridCol>
                <a:gridCol w="2260600">
                  <a:extLst>
                    <a:ext uri="{9D8B030D-6E8A-4147-A177-3AD203B41FA5}">
                      <a16:colId xmlns:a16="http://schemas.microsoft.com/office/drawing/2014/main" val="3964409656"/>
                    </a:ext>
                  </a:extLst>
                </a:gridCol>
                <a:gridCol w="2122487">
                  <a:extLst>
                    <a:ext uri="{9D8B030D-6E8A-4147-A177-3AD203B41FA5}">
                      <a16:colId xmlns:a16="http://schemas.microsoft.com/office/drawing/2014/main" val="3183503395"/>
                    </a:ext>
                  </a:extLst>
                </a:gridCol>
              </a:tblGrid>
              <a:tr h="1176336">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Điểm</a:t>
                      </a:r>
                    </a:p>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Chỉ số</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95926534"/>
                  </a:ext>
                </a:extLst>
              </a:tr>
              <a:tr h="5572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Di động ngực bụng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Cùng chiều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Ngực ít hơn bụng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Ngược chiều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2618110381"/>
                  </a:ext>
                </a:extLst>
              </a:tr>
              <a:tr h="5572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Co kéo liên sườn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Ít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Rõ</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2878403441"/>
                  </a:ext>
                </a:extLst>
              </a:tr>
              <a:tr h="5572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Lõm hõm ức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Ít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Rõ</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549680735"/>
                  </a:ext>
                </a:extLst>
              </a:tr>
              <a:tr h="5572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Cánh mũi phập phồng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Ít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Rõ</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446041279"/>
                  </a:ext>
                </a:extLst>
              </a:tr>
              <a:tr h="5572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ts val="2400"/>
                        </a:lnSpc>
                        <a:spcBef>
                          <a:spcPct val="0"/>
                        </a:spcBef>
                        <a:spcAft>
                          <a:spcPct val="0"/>
                        </a:spcAft>
                        <a:buClrTx/>
                        <a:buSzTx/>
                        <a:buFontTx/>
                        <a:buNone/>
                        <a:tabLst/>
                      </a:pPr>
                      <a:r>
                        <a:rPr kumimoji="0" lang="vi-VN"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Tiếng rên thì thở ra</a:t>
                      </a:r>
                      <a:endParaRPr kumimoji="0" lang="en-US" altLang="en-US" sz="20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Qua ống nghe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Nghe được từ xa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3581017135"/>
                  </a:ext>
                </a:extLst>
              </a:tr>
            </a:tbl>
          </a:graphicData>
        </a:graphic>
      </p:graphicFrame>
      <p:sp>
        <p:nvSpPr>
          <p:cNvPr id="3" name="Slide Number Placeholder 2">
            <a:extLst>
              <a:ext uri="{FF2B5EF4-FFF2-40B4-BE49-F238E27FC236}">
                <a16:creationId xmlns:a16="http://schemas.microsoft.com/office/drawing/2014/main" id="{68F2665A-A68D-3E08-A4E9-F73E8544AE76}"/>
              </a:ext>
            </a:extLst>
          </p:cNvPr>
          <p:cNvSpPr>
            <a:spLocks noGrp="1"/>
          </p:cNvSpPr>
          <p:nvPr>
            <p:ph type="sldNum" sz="quarter" idx="12"/>
          </p:nvPr>
        </p:nvSpPr>
        <p:spPr/>
        <p:txBody>
          <a:bodyPr/>
          <a:lstStyle/>
          <a:p>
            <a:fld id="{9BE08EE1-575A-E94E-BC30-1300E8680A7A}"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{076C2C8F-209B-BD4B-94F9-DC80D03B9084}tf10001119</Template>
  <TotalTime>2544</TotalTime>
  <Words>3025</Words>
  <Application>Microsoft Office PowerPoint</Application>
  <PresentationFormat>On-screen Show (4:3)</PresentationFormat>
  <Paragraphs>468</Paragraphs>
  <Slides>56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Comic Sans MS</vt:lpstr>
      <vt:lpstr>Symbol</vt:lpstr>
      <vt:lpstr>Tahoma</vt:lpstr>
      <vt:lpstr>Times New Roman</vt:lpstr>
      <vt:lpstr>Wingdings</vt:lpstr>
      <vt:lpstr>Retrospect</vt:lpstr>
      <vt:lpstr>SUY HÔ HẤP SƠ SINH</vt:lpstr>
      <vt:lpstr>ĐẶT VẤN ĐỀ</vt:lpstr>
      <vt:lpstr>MỤC TIÊU</vt:lpstr>
      <vt:lpstr>PowerPoint Presentation</vt:lpstr>
      <vt:lpstr>         Suy hô hấp - Biểu hiện lâm sàng bất thường nhịp thở/ gắng sức thở - Có thể dẫn tới suy hô hấp cấp</vt:lpstr>
      <vt:lpstr>PowerPoint Presentation</vt:lpstr>
      <vt:lpstr>PowerPoint Presentation</vt:lpstr>
      <vt:lpstr>BẢNG ĐIỂM ĐÁNH GIÁ MỨC ĐỘ SUY HÔ HẤP</vt:lpstr>
      <vt:lpstr>BẢNG ĐIỂM ĐÁNH GIÁ MỨC ĐỘ SUY HÔ HẤP</vt:lpstr>
      <vt:lpstr>PowerPoint Presentation</vt:lpstr>
      <vt:lpstr>PowerPoint Presentation</vt:lpstr>
      <vt:lpstr>KHÍ MÁU Ở TRẺ SƠ SINH</vt:lpstr>
      <vt:lpstr>PowerPoint Presentation</vt:lpstr>
      <vt:lpstr>PowerPoint Presentation</vt:lpstr>
      <vt:lpstr>CƠN THỞ NHANH THOÁNG QUA </vt:lpstr>
      <vt:lpstr>PowerPoint Presentation</vt:lpstr>
      <vt:lpstr>PowerPoint Presentation</vt:lpstr>
      <vt:lpstr>PowerPoint Presentation</vt:lpstr>
      <vt:lpstr>PowerPoint Presentation</vt:lpstr>
      <vt:lpstr>PowerPoint Presentation</vt:lpstr>
      <vt:lpstr>PowerPoint Presentation</vt:lpstr>
      <vt:lpstr>Các giai đoạn bệnh màng trong dựa vào xquang  GĐ I: H/a Ứ khí phế quản lớn GĐII: Nhiều hạt mờ rải rác dạng lưới GĐ III: Phổi mờ, bờ tim nhìn không rõ GĐ IV: Chỉ còn nhìn thấy nhánh khí phế quản </vt:lpstr>
      <vt:lpstr>PowerPoint Presentation</vt:lpstr>
      <vt:lpstr>ĐIỀU TRỊ BỆNH MÀNG TRONG</vt:lpstr>
      <vt:lpstr>ĐIỀU TRỊ BỆNH MÀNG TRONG</vt:lpstr>
      <vt:lpstr>Trẻ sơ sinh non 34 tuần, sau 2 lần bơm Sunfatant</vt:lpstr>
      <vt:lpstr>BIẾN CHỨNG TRONG KHI BƠM SUNFATANT</vt:lpstr>
      <vt:lpstr>BIẾN CHỨNG TRONG VÀ SAU KHI BƠM SUNFATANT</vt:lpstr>
      <vt:lpstr>HỘI CHỨNG HÍT PHÂN SU  (MAS- MECONIUM ASPIRATION SYNDROME)</vt:lpstr>
      <vt:lpstr>PowerPoint Presentation</vt:lpstr>
      <vt:lpstr>PowerPoint Presentation</vt:lpstr>
      <vt:lpstr>CHẨN ĐOÁN</vt:lpstr>
      <vt:lpstr>PowerPoint Presentation</vt:lpstr>
      <vt:lpstr>ĐIỀU TRỊ</vt:lpstr>
      <vt:lpstr>PowerPoint Presentation</vt:lpstr>
      <vt:lpstr>4.VIÊM PHỔI SƠ SINH</vt:lpstr>
      <vt:lpstr>PowerPoint Presentation</vt:lpstr>
      <vt:lpstr>TRIỆU CHỨNG LÂM SÀNG - CẬN LÂM SÀNG</vt:lpstr>
      <vt:lpstr>ĐIỀU TRỊ</vt:lpstr>
      <vt:lpstr>PowerPoint Presentation</vt:lpstr>
      <vt:lpstr>Lưu đồ tiếp cận trẻ suy hô hấp</vt:lpstr>
      <vt:lpstr>PowerPoint Presentation</vt:lpstr>
      <vt:lpstr>PowerPoint Presentation</vt:lpstr>
      <vt:lpstr>PowerPoint Presentation</vt:lpstr>
      <vt:lpstr>PowerPoint Presentation</vt:lpstr>
      <vt:lpstr>PowerPoint Presentation</vt:lpstr>
      <vt:lpstr>PowerPoint Presentation</vt:lpstr>
      <vt:lpstr>TÁC DỤNG SINH LÝ CỦA CPAP</vt:lpstr>
      <vt:lpstr>PowerPoint Presentation</vt:lpstr>
      <vt:lpstr>PowerPoint Presentation</vt:lpstr>
      <vt:lpstr>MỘT SỐ NGHIÊN CỨU </vt:lpstr>
      <vt:lpstr>PowerPoint Presentation</vt:lpstr>
      <vt:lpstr>PowerPoint Presentation</vt:lpstr>
      <vt:lpstr>PowerPoint Presentation</vt:lpstr>
      <vt:lpstr>PowerPoint Presentation</vt:lpstr>
      <vt:lpstr>PowerPoint Presentation</vt:lpstr>
    </vt:vector>
  </TitlesOfParts>
  <Company>NLDC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GIẬT Ở TRẺ SƠ SINH</dc:title>
  <dc:creator>PHAN CHAU HAI</dc:creator>
  <cp:lastModifiedBy>admin</cp:lastModifiedBy>
  <cp:revision>148</cp:revision>
  <dcterms:created xsi:type="dcterms:W3CDTF">2010-04-17T07:54:53Z</dcterms:created>
  <dcterms:modified xsi:type="dcterms:W3CDTF">2023-09-26T03:03:52Z</dcterms:modified>
</cp:coreProperties>
</file>