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331" r:id="rId3"/>
    <p:sldId id="351" r:id="rId4"/>
    <p:sldId id="397" r:id="rId5"/>
    <p:sldId id="257" r:id="rId6"/>
    <p:sldId id="373" r:id="rId7"/>
    <p:sldId id="389" r:id="rId8"/>
    <p:sldId id="376" r:id="rId9"/>
    <p:sldId id="378" r:id="rId10"/>
    <p:sldId id="379" r:id="rId11"/>
    <p:sldId id="380" r:id="rId12"/>
    <p:sldId id="385" r:id="rId13"/>
    <p:sldId id="386" r:id="rId14"/>
    <p:sldId id="399" r:id="rId15"/>
    <p:sldId id="400" r:id="rId16"/>
    <p:sldId id="395" r:id="rId17"/>
    <p:sldId id="394" r:id="rId18"/>
    <p:sldId id="401" r:id="rId19"/>
    <p:sldId id="402" r:id="rId20"/>
    <p:sldId id="387" r:id="rId21"/>
    <p:sldId id="396" r:id="rId22"/>
    <p:sldId id="371" r:id="rId23"/>
    <p:sldId id="356" r:id="rId24"/>
    <p:sldId id="33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7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29"/>
  </p:normalViewPr>
  <p:slideViewPr>
    <p:cSldViewPr snapToGrid="0" snapToObjects="1">
      <p:cViewPr varScale="1">
        <p:scale>
          <a:sx n="108" d="100"/>
          <a:sy n="108" d="100"/>
        </p:scale>
        <p:origin x="736" y="20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93B4FF-4F25-F64F-86BC-F10533DFAC55}" type="datetimeFigureOut">
              <a:rPr lang="en-US" smtClean="0"/>
              <a:t>6/14/23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82CE1-6714-934C-B060-4086010E2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72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82CE1-6714-934C-B060-4086010E2B9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481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ECABD-2ACC-43B0-8EDF-E0EFF76F20DD}" type="datetimeFigureOut">
              <a:rPr lang="en-US" smtClean="0"/>
              <a:t>6/14/23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893A-C125-4926-9BC0-2FF8FD35E63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1795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ECABD-2ACC-43B0-8EDF-E0EFF76F20DD}" type="datetimeFigureOut">
              <a:rPr lang="en-US" smtClean="0"/>
              <a:t>6/14/23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893A-C125-4926-9BC0-2FF8FD35E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227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ECABD-2ACC-43B0-8EDF-E0EFF76F20DD}" type="datetimeFigureOut">
              <a:rPr lang="en-US" smtClean="0"/>
              <a:t>6/14/23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893A-C125-4926-9BC0-2FF8FD35E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420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ECABD-2ACC-43B0-8EDF-E0EFF76F20DD}" type="datetimeFigureOut">
              <a:rPr lang="en-US" smtClean="0"/>
              <a:t>6/14/23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893A-C125-4926-9BC0-2FF8FD35E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178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ECABD-2ACC-43B0-8EDF-E0EFF76F20DD}" type="datetimeFigureOut">
              <a:rPr lang="en-US" smtClean="0"/>
              <a:t>6/14/23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893A-C125-4926-9BC0-2FF8FD35E63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7486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ECABD-2ACC-43B0-8EDF-E0EFF76F20DD}" type="datetimeFigureOut">
              <a:rPr lang="en-US" smtClean="0"/>
              <a:t>6/14/23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893A-C125-4926-9BC0-2FF8FD35E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916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ECABD-2ACC-43B0-8EDF-E0EFF76F20DD}" type="datetimeFigureOut">
              <a:rPr lang="en-US" smtClean="0"/>
              <a:t>6/14/23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893A-C125-4926-9BC0-2FF8FD35E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240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ECABD-2ACC-43B0-8EDF-E0EFF76F20DD}" type="datetimeFigureOut">
              <a:rPr lang="en-US" smtClean="0"/>
              <a:t>6/14/23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893A-C125-4926-9BC0-2FF8FD35E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389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ECABD-2ACC-43B0-8EDF-E0EFF76F20DD}" type="datetimeFigureOut">
              <a:rPr lang="en-US" smtClean="0"/>
              <a:t>6/14/23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893A-C125-4926-9BC0-2FF8FD35E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797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21ECABD-2ACC-43B0-8EDF-E0EFF76F20DD}" type="datetimeFigureOut">
              <a:rPr lang="en-US" smtClean="0"/>
              <a:t>6/14/23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E38893A-C125-4926-9BC0-2FF8FD35E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846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ECABD-2ACC-43B0-8EDF-E0EFF76F20DD}" type="datetimeFigureOut">
              <a:rPr lang="en-US" smtClean="0"/>
              <a:t>6/14/23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893A-C125-4926-9BC0-2FF8FD35E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32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21ECABD-2ACC-43B0-8EDF-E0EFF76F20DD}" type="datetimeFigureOut">
              <a:rPr lang="en-US" smtClean="0"/>
              <a:t>6/14/23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E38893A-C125-4926-9BC0-2FF8FD35E63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3190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5501" y="379175"/>
            <a:ext cx="10629900" cy="3227626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Arial" charset="0"/>
                <a:cs typeface="Arial" charset="0"/>
              </a:rPr>
              <a:t>BỆNH NHÂN GHÉP THẬN CÓ NGUY CƠ MIỄN DỊCH CAO: ĐIỀU TRỊ TRƯỚC VÀ SAU GHÉP</a:t>
            </a:r>
            <a:endParaRPr lang="en-US" sz="2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49968" y="5439508"/>
            <a:ext cx="6441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BS. </a:t>
            </a:r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Lê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Thắng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– TT </a:t>
            </a:r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ghép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tạng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, BVQY 103, HVQY</a:t>
            </a:r>
          </a:p>
        </p:txBody>
      </p:sp>
    </p:spTree>
    <p:extLst>
      <p:ext uri="{BB962C8B-B14F-4D97-AF65-F5344CB8AC3E}">
        <p14:creationId xmlns:p14="http://schemas.microsoft.com/office/powerpoint/2010/main" val="4372937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950028" y="546101"/>
            <a:ext cx="7213600" cy="457200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rgbClr val="33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THẢI GHÉP CẤP QUA TRUNG GIAN TẾ BÀO  </a:t>
            </a:r>
            <a:endParaRPr lang="en-US" sz="2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FCDCF4D-9C20-3230-38D8-62F091D71B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7600" y="1828800"/>
            <a:ext cx="5096933" cy="44196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221176" y="1906864"/>
            <a:ext cx="473935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TB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đuôi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gai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(Dendritic cells: DC)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thải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ghép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Wingdings" charset="2"/>
              <a:buChar char="ü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tổn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TB (DAMPs),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gây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kích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bào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miễn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dịch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bẩm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Wingdings" charset="2"/>
              <a:buChar char="ü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bổ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(C3a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C5a)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DC,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thúc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đẩy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trưởng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DC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kích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rộng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bào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 →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thúc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đẩy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thải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ghép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Wingdings" charset="2"/>
              <a:buChar char="ü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bào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 CD8+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kích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gây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độc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bào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trực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bào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 CD4+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trợ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bào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DSA.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8FF425-4F7A-0F2A-9F97-8F5BC28DEEFD}"/>
              </a:ext>
            </a:extLst>
          </p:cNvPr>
          <p:cNvSpPr txBox="1"/>
          <p:nvPr/>
        </p:nvSpPr>
        <p:spPr>
          <a:xfrm>
            <a:off x="1295526" y="6428464"/>
            <a:ext cx="4902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Duneton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C et al Nat Rev Nephrol 2022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1295526" y="1020272"/>
            <a:ext cx="9646816" cy="547327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 CHẾ NHẬN DIỆN TẾ BÀO T: GIAI ĐOẠN SỚM</a:t>
            </a:r>
            <a:endParaRPr lang="en-US" dirty="0">
              <a:solidFill>
                <a:schemeClr val="accent4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786732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797628" y="426028"/>
            <a:ext cx="10086272" cy="457200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 BIẾT TẾ BÀO VÀ PHẢN ỨNG MIỄN DỊCH</a:t>
            </a:r>
            <a:endParaRPr lang="en-US" dirty="0">
              <a:solidFill>
                <a:schemeClr val="accent4">
                  <a:lumMod val="5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403AF10-AB9B-E6D4-5E43-25237AFD58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4399" y="1083733"/>
            <a:ext cx="5260377" cy="526626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97628" y="1691652"/>
            <a:ext cx="495970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kích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bào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miễn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dịch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tổn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mảnh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ghép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gây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phóng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cytokine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bổ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kéo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phản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viêm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Wingdings" charset="2"/>
              <a:buChar char="ü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bào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NK,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bạch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bào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DSA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HLA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kích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bào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phóng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hạt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gây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độc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bào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Wingdings" charset="2"/>
              <a:buChar char="ü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C1qrs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DSA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kích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phức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tấn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màng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Membrane Attach Complex: MAC.</a:t>
            </a:r>
          </a:p>
          <a:p>
            <a:pPr marL="285750" indent="-285750">
              <a:buFont typeface="Wingdings" charset="2"/>
              <a:buChar char="ü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kháng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ghép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kích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cục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bào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B,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kháng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ghép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243414" y="6350000"/>
            <a:ext cx="5551029" cy="50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Callemeyn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J et al Kidney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Int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2022. </a:t>
            </a:r>
          </a:p>
        </p:txBody>
      </p:sp>
    </p:spTree>
    <p:extLst>
      <p:ext uri="{BB962C8B-B14F-4D97-AF65-F5344CB8AC3E}">
        <p14:creationId xmlns:p14="http://schemas.microsoft.com/office/powerpoint/2010/main" val="11914264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97280" y="228600"/>
            <a:ext cx="10058400" cy="58420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ĐIỀU TRỊ TRƯỚC GHÉP LOẠI KHÁNG THỂ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97628" y="1003301"/>
            <a:ext cx="8562272" cy="457200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rgbClr val="33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 TÍNH VÀ PHÂN BỐ KHÁNG THỂ </a:t>
            </a:r>
            <a:endParaRPr lang="en-US" sz="2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E4581A0-5A3E-C748-9D7E-BFE4A484CA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5229" y="1781907"/>
            <a:ext cx="7537939" cy="442741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26CAA9B-46F5-5049-973D-A5E54C6569D4}"/>
              </a:ext>
            </a:extLst>
          </p:cNvPr>
          <p:cNvSpPr txBox="1"/>
          <p:nvPr/>
        </p:nvSpPr>
        <p:spPr>
          <a:xfrm>
            <a:off x="1097280" y="2411843"/>
            <a:ext cx="1910861" cy="1477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bào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B: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kháng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kháng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cytokines.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FDD8C5-6D29-6846-8B71-6639235D73DA}"/>
              </a:ext>
            </a:extLst>
          </p:cNvPr>
          <p:cNvSpPr txBox="1"/>
          <p:nvPr/>
        </p:nvSpPr>
        <p:spPr>
          <a:xfrm>
            <a:off x="1097280" y="4536872"/>
            <a:ext cx="1910861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bào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T: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Miễn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dịch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bào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23765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797628" y="1003301"/>
            <a:ext cx="8562272" cy="457200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rgbClr val="33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 TẮC LOẠI BỎ KHÁNG THỂ</a:t>
            </a:r>
            <a:endParaRPr lang="en-US" sz="2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00666" y="1891437"/>
            <a:ext cx="9448801" cy="4190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charset="2"/>
              <a:buChar char="ü"/>
            </a:pPr>
            <a:r>
              <a:rPr lang="en-US" sz="2000" dirty="0" err="1">
                <a:latin typeface="Arial"/>
                <a:cs typeface="Arial"/>
              </a:rPr>
              <a:t>Ức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chế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tổng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hợp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kháng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thể</a:t>
            </a:r>
            <a:r>
              <a:rPr lang="en-US" sz="2000" dirty="0">
                <a:latin typeface="Arial"/>
                <a:cs typeface="Arial"/>
              </a:rPr>
              <a:t>: </a:t>
            </a:r>
            <a:r>
              <a:rPr lang="en-US" sz="2000" dirty="0" err="1">
                <a:latin typeface="Arial"/>
                <a:cs typeface="Arial"/>
              </a:rPr>
              <a:t>Ức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chế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các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tế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bào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lympho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sinh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kháng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thể</a:t>
            </a:r>
            <a:r>
              <a:rPr lang="en-US" sz="2000" dirty="0">
                <a:latin typeface="Arial"/>
                <a:cs typeface="Arial"/>
              </a:rPr>
              <a:t>: </a:t>
            </a:r>
            <a:r>
              <a:rPr lang="en-US" sz="2000" dirty="0" err="1">
                <a:latin typeface="Arial"/>
                <a:cs typeface="Arial"/>
              </a:rPr>
              <a:t>thuốc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ức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chế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miễn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dịch</a:t>
            </a:r>
            <a:r>
              <a:rPr lang="en-US" sz="2000" dirty="0">
                <a:latin typeface="Arial"/>
                <a:cs typeface="Arial"/>
              </a:rPr>
              <a:t>, </a:t>
            </a:r>
            <a:r>
              <a:rPr lang="en-US" sz="2000" dirty="0" err="1">
                <a:latin typeface="Arial"/>
                <a:cs typeface="Arial"/>
              </a:rPr>
              <a:t>các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IVIg</a:t>
            </a:r>
            <a:r>
              <a:rPr lang="en-US" sz="2000" dirty="0">
                <a:latin typeface="Arial"/>
                <a:cs typeface="Arial"/>
              </a:rPr>
              <a:t>. </a:t>
            </a:r>
          </a:p>
          <a:p>
            <a:pPr marL="342900" indent="-342900">
              <a:lnSpc>
                <a:spcPct val="150000"/>
              </a:lnSpc>
              <a:buFont typeface="Wingdings" charset="2"/>
              <a:buChar char="ü"/>
            </a:pPr>
            <a:r>
              <a:rPr lang="en-US" sz="2000" dirty="0" err="1">
                <a:latin typeface="Arial"/>
                <a:cs typeface="Arial"/>
              </a:rPr>
              <a:t>Loại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bỏ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kháng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thể</a:t>
            </a:r>
            <a:r>
              <a:rPr lang="en-US" sz="2000" dirty="0">
                <a:latin typeface="Arial"/>
                <a:cs typeface="Arial"/>
              </a:rPr>
              <a:t>: </a:t>
            </a:r>
            <a:r>
              <a:rPr lang="en-US" sz="2000" dirty="0" err="1">
                <a:latin typeface="Arial"/>
                <a:cs typeface="Arial"/>
              </a:rPr>
              <a:t>Tách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hoặc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trao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đổi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huyết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tương</a:t>
            </a:r>
            <a:r>
              <a:rPr lang="en-US" sz="2000" dirty="0">
                <a:latin typeface="Arial"/>
                <a:cs typeface="Arial"/>
              </a:rPr>
              <a:t> (PEX) </a:t>
            </a:r>
            <a:r>
              <a:rPr lang="en-US" sz="2000" dirty="0" err="1">
                <a:latin typeface="Arial"/>
                <a:cs typeface="Arial"/>
              </a:rPr>
              <a:t>hoặc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sử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dụng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quả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lọc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hấp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phụ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chuyên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dụng</a:t>
            </a:r>
            <a:r>
              <a:rPr lang="en-US" sz="2000" dirty="0">
                <a:latin typeface="Arial"/>
                <a:cs typeface="Arial"/>
              </a:rPr>
              <a:t>.  </a:t>
            </a:r>
          </a:p>
          <a:p>
            <a:pPr marL="342900" indent="-342900">
              <a:lnSpc>
                <a:spcPct val="150000"/>
              </a:lnSpc>
              <a:buFont typeface="Wingdings" charset="2"/>
              <a:buChar char="ü"/>
            </a:pPr>
            <a:r>
              <a:rPr lang="en-US" sz="2000" dirty="0" err="1">
                <a:latin typeface="Arial"/>
                <a:cs typeface="Arial"/>
              </a:rPr>
              <a:t>Bất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hoạt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kháng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thể</a:t>
            </a:r>
            <a:r>
              <a:rPr lang="en-US" sz="2000" dirty="0">
                <a:latin typeface="Arial"/>
                <a:cs typeface="Arial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Arial"/>
                <a:cs typeface="Arial"/>
              </a:rPr>
              <a:t>    - Globulin </a:t>
            </a:r>
            <a:r>
              <a:rPr lang="en-US" sz="2000" dirty="0" err="1">
                <a:latin typeface="Arial"/>
                <a:cs typeface="Arial"/>
              </a:rPr>
              <a:t>miễn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dịch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đường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tĩnh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mạch</a:t>
            </a:r>
            <a:r>
              <a:rPr lang="en-US" sz="2000" dirty="0">
                <a:latin typeface="Arial"/>
                <a:cs typeface="Arial"/>
              </a:rPr>
              <a:t> (</a:t>
            </a:r>
            <a:r>
              <a:rPr lang="en-US" sz="2000" dirty="0" err="1">
                <a:latin typeface="Arial"/>
                <a:cs typeface="Arial"/>
              </a:rPr>
              <a:t>IVIg</a:t>
            </a:r>
            <a:r>
              <a:rPr lang="en-US" sz="2000" dirty="0">
                <a:latin typeface="Arial"/>
                <a:cs typeface="Arial"/>
              </a:rPr>
              <a:t>) </a:t>
            </a:r>
            <a:r>
              <a:rPr lang="en-US" sz="2000" dirty="0" err="1">
                <a:latin typeface="Arial"/>
                <a:cs typeface="Arial"/>
              </a:rPr>
              <a:t>để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bất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hoạt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kháng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thể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kháng</a:t>
            </a:r>
            <a:r>
              <a:rPr lang="en-US" sz="2000" dirty="0">
                <a:latin typeface="Arial"/>
                <a:cs typeface="Arial"/>
              </a:rPr>
              <a:t> HLA.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Arial"/>
                <a:cs typeface="Arial"/>
              </a:rPr>
              <a:t>    - </a:t>
            </a:r>
            <a:r>
              <a:rPr lang="en-US" sz="2000" dirty="0" err="1">
                <a:latin typeface="Arial"/>
                <a:cs typeface="Arial"/>
              </a:rPr>
              <a:t>Ức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chế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bổ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thể</a:t>
            </a:r>
            <a:r>
              <a:rPr lang="en-US" sz="2000" dirty="0">
                <a:latin typeface="Arial"/>
                <a:cs typeface="Arial"/>
              </a:rPr>
              <a:t> (Eculizumab)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Arial"/>
                <a:cs typeface="Arial"/>
              </a:rPr>
              <a:t>    - </a:t>
            </a:r>
            <a:r>
              <a:rPr lang="en-US" sz="2000" dirty="0" err="1">
                <a:latin typeface="Arial"/>
                <a:cs typeface="Arial"/>
              </a:rPr>
              <a:t>Kháng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thể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đơn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dòng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kháng</a:t>
            </a:r>
            <a:r>
              <a:rPr lang="en-US" sz="2000" dirty="0">
                <a:latin typeface="Arial"/>
                <a:cs typeface="Arial"/>
              </a:rPr>
              <a:t> CD20;  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Arial"/>
                <a:cs typeface="Arial"/>
              </a:rPr>
              <a:t>    - </a:t>
            </a:r>
            <a:r>
              <a:rPr lang="en-US" sz="2000" dirty="0" err="1">
                <a:latin typeface="Arial"/>
                <a:cs typeface="Arial"/>
              </a:rPr>
              <a:t>Ức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chế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chọn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lọc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thụ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cảm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thể</a:t>
            </a:r>
            <a:r>
              <a:rPr lang="en-US" sz="2000" dirty="0">
                <a:latin typeface="Arial"/>
                <a:cs typeface="Arial"/>
              </a:rPr>
              <a:t> IL-6 (Tocilizumab</a:t>
            </a:r>
            <a:r>
              <a:rPr lang="vi-VN" sz="2000" dirty="0">
                <a:latin typeface="Arial"/>
                <a:cs typeface="Arial"/>
              </a:rPr>
              <a:t>).</a:t>
            </a:r>
            <a:r>
              <a:rPr lang="en-US" sz="2000" dirty="0">
                <a:latin typeface="Arial"/>
                <a:cs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572151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D94D6FD-146A-5843-BB3A-4264DDDA691C}"/>
              </a:ext>
            </a:extLst>
          </p:cNvPr>
          <p:cNvSpPr txBox="1">
            <a:spLocks/>
          </p:cNvSpPr>
          <p:nvPr/>
        </p:nvSpPr>
        <p:spPr>
          <a:xfrm>
            <a:off x="797628" y="1003301"/>
            <a:ext cx="8562272" cy="457200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rgbClr val="33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ÁP DỤNG LÂM SÀNG</a:t>
            </a:r>
            <a:endParaRPr lang="en-US" sz="2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5AFE787-4D0A-1F43-A1A0-F79D5B75DE17}"/>
              </a:ext>
            </a:extLst>
          </p:cNvPr>
          <p:cNvSpPr/>
          <p:nvPr/>
        </p:nvSpPr>
        <p:spPr>
          <a:xfrm>
            <a:off x="1100667" y="1891437"/>
            <a:ext cx="6249702" cy="188192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latin typeface="Arial"/>
                <a:cs typeface="Arial"/>
              </a:rPr>
              <a:t>- </a:t>
            </a:r>
            <a:r>
              <a:rPr lang="en-US" sz="2000" dirty="0" err="1">
                <a:latin typeface="Arial"/>
                <a:cs typeface="Arial"/>
              </a:rPr>
              <a:t>Ức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chế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cancineurin</a:t>
            </a:r>
            <a:r>
              <a:rPr lang="en-US" sz="2000" dirty="0">
                <a:latin typeface="Arial"/>
                <a:cs typeface="Arial"/>
              </a:rPr>
              <a:t>: </a:t>
            </a:r>
            <a:r>
              <a:rPr lang="en-US" sz="2000" dirty="0" err="1">
                <a:latin typeface="Arial"/>
                <a:cs typeface="Arial"/>
              </a:rPr>
              <a:t>Sử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dụng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dài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ngày</a:t>
            </a:r>
            <a:r>
              <a:rPr lang="en-US" sz="2000" dirty="0">
                <a:latin typeface="Arial"/>
                <a:cs typeface="Arial"/>
              </a:rPr>
              <a:t>, </a:t>
            </a:r>
            <a:r>
              <a:rPr lang="en-US" sz="2000" dirty="0" err="1">
                <a:latin typeface="Arial"/>
                <a:cs typeface="Arial"/>
              </a:rPr>
              <a:t>khuyến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cáo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liều</a:t>
            </a:r>
            <a:r>
              <a:rPr lang="en-US" sz="2000" dirty="0">
                <a:latin typeface="Arial"/>
                <a:cs typeface="Arial"/>
              </a:rPr>
              <a:t> = ½ </a:t>
            </a:r>
            <a:r>
              <a:rPr lang="en-US" sz="2000" dirty="0" err="1">
                <a:latin typeface="Arial"/>
                <a:cs typeface="Arial"/>
              </a:rPr>
              <a:t>liều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duy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trì</a:t>
            </a:r>
            <a:r>
              <a:rPr lang="en-US" sz="2000" dirty="0">
                <a:latin typeface="Arial"/>
                <a:cs typeface="Arial"/>
              </a:rPr>
              <a:t> (</a:t>
            </a:r>
            <a:r>
              <a:rPr lang="en-US" sz="2000" dirty="0" err="1">
                <a:latin typeface="Arial"/>
                <a:cs typeface="Arial"/>
              </a:rPr>
              <a:t>theo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cân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nặng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bệnh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nhân</a:t>
            </a:r>
            <a:r>
              <a:rPr lang="en-US" sz="2000" dirty="0">
                <a:latin typeface="Arial"/>
                <a:cs typeface="Arial"/>
              </a:rPr>
              <a:t>). 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Arial"/>
                <a:cs typeface="Arial"/>
              </a:rPr>
              <a:t>- </a:t>
            </a:r>
            <a:r>
              <a:rPr lang="en-US" sz="2000" dirty="0" err="1">
                <a:latin typeface="Arial"/>
                <a:cs typeface="Arial"/>
              </a:rPr>
              <a:t>Ức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chế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tăng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sinh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tế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bào</a:t>
            </a:r>
            <a:r>
              <a:rPr lang="en-US" sz="2000" dirty="0">
                <a:latin typeface="Arial"/>
                <a:cs typeface="Arial"/>
              </a:rPr>
              <a:t>: 1,0 g/24 </a:t>
            </a:r>
            <a:r>
              <a:rPr lang="en-US" sz="2000" dirty="0" err="1">
                <a:latin typeface="Arial"/>
                <a:cs typeface="Arial"/>
              </a:rPr>
              <a:t>giờ</a:t>
            </a:r>
            <a:r>
              <a:rPr lang="en-US" sz="2000" dirty="0">
                <a:latin typeface="Arial"/>
                <a:cs typeface="Arial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Arial"/>
                <a:cs typeface="Arial"/>
              </a:rPr>
              <a:t>- </a:t>
            </a:r>
            <a:r>
              <a:rPr lang="en-US" sz="2000" dirty="0" err="1">
                <a:latin typeface="Arial"/>
                <a:cs typeface="Arial"/>
              </a:rPr>
              <a:t>Loại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bỏ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kháng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thể</a:t>
            </a:r>
            <a:r>
              <a:rPr lang="en-US" sz="2000" dirty="0">
                <a:latin typeface="Arial"/>
                <a:cs typeface="Arial"/>
              </a:rPr>
              <a:t>: </a:t>
            </a:r>
            <a:r>
              <a:rPr lang="en-US" sz="2000" dirty="0" err="1">
                <a:latin typeface="Arial"/>
                <a:cs typeface="Arial"/>
              </a:rPr>
              <a:t>Dùng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thời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gian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trước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ghép</a:t>
            </a:r>
            <a:r>
              <a:rPr lang="en-US" sz="2000" dirty="0">
                <a:latin typeface="Arial"/>
                <a:cs typeface="Arial"/>
              </a:rPr>
              <a:t>. </a:t>
            </a:r>
          </a:p>
        </p:txBody>
      </p:sp>
      <p:sp>
        <p:nvSpPr>
          <p:cNvPr id="6" name="Curved Right Arrow 5">
            <a:extLst>
              <a:ext uri="{FF2B5EF4-FFF2-40B4-BE49-F238E27FC236}">
                <a16:creationId xmlns:a16="http://schemas.microsoft.com/office/drawing/2014/main" id="{C4D705E1-E433-AC41-98A8-DB0C903E3627}"/>
              </a:ext>
            </a:extLst>
          </p:cNvPr>
          <p:cNvSpPr/>
          <p:nvPr/>
        </p:nvSpPr>
        <p:spPr>
          <a:xfrm>
            <a:off x="4977774" y="3983821"/>
            <a:ext cx="1327395" cy="893685"/>
          </a:xfrm>
          <a:prstGeom prst="curved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B2E095-E870-714F-A6F2-5DDBAA913883}"/>
              </a:ext>
            </a:extLst>
          </p:cNvPr>
          <p:cNvSpPr/>
          <p:nvPr/>
        </p:nvSpPr>
        <p:spPr>
          <a:xfrm>
            <a:off x="6975690" y="4434438"/>
            <a:ext cx="4360526" cy="142026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latin typeface="Arial"/>
                <a:cs typeface="Arial"/>
              </a:rPr>
              <a:t>- BN </a:t>
            </a:r>
            <a:r>
              <a:rPr lang="en-US" sz="2000" dirty="0" err="1">
                <a:latin typeface="Arial"/>
                <a:cs typeface="Arial"/>
              </a:rPr>
              <a:t>có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phản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ứng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đọ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chéo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âm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tính</a:t>
            </a:r>
            <a:r>
              <a:rPr lang="en-US" sz="2000" dirty="0">
                <a:latin typeface="Arial"/>
                <a:cs typeface="Arial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Arial"/>
                <a:cs typeface="Arial"/>
              </a:rPr>
              <a:t>- </a:t>
            </a:r>
            <a:r>
              <a:rPr lang="en-US" sz="2000" dirty="0" err="1">
                <a:latin typeface="Arial"/>
                <a:cs typeface="Arial"/>
              </a:rPr>
              <a:t>Tiền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mẫn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cảm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cao</a:t>
            </a:r>
            <a:r>
              <a:rPr lang="en-US" sz="2000" dirty="0">
                <a:latin typeface="Arial"/>
                <a:cs typeface="Arial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Arial"/>
                <a:cs typeface="Arial"/>
              </a:rPr>
              <a:t>- DSA </a:t>
            </a:r>
            <a:r>
              <a:rPr lang="en-US" sz="2000" dirty="0" err="1">
                <a:latin typeface="Arial"/>
                <a:cs typeface="Arial"/>
              </a:rPr>
              <a:t>dương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tính</a:t>
            </a:r>
            <a:r>
              <a:rPr lang="en-US" sz="2000" dirty="0">
                <a:latin typeface="Arial"/>
                <a:cs typeface="Arial"/>
              </a:rPr>
              <a:t> . </a:t>
            </a:r>
          </a:p>
        </p:txBody>
      </p:sp>
    </p:spTree>
    <p:extLst>
      <p:ext uri="{BB962C8B-B14F-4D97-AF65-F5344CB8AC3E}">
        <p14:creationId xmlns:p14="http://schemas.microsoft.com/office/powerpoint/2010/main" val="42448635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5F36036-8EA8-E64A-A712-938FCC35975B}"/>
              </a:ext>
            </a:extLst>
          </p:cNvPr>
          <p:cNvSpPr/>
          <p:nvPr/>
        </p:nvSpPr>
        <p:spPr>
          <a:xfrm>
            <a:off x="2239107" y="2149352"/>
            <a:ext cx="5008686" cy="14203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- BN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có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phản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ứng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đọ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chéo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dương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tính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-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Kết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hợp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hoặc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không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tiền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mẫn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cảm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cao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; DSA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dương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tính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. </a:t>
            </a:r>
          </a:p>
        </p:txBody>
      </p:sp>
      <p:sp>
        <p:nvSpPr>
          <p:cNvPr id="5" name="Curved Right Arrow 4">
            <a:extLst>
              <a:ext uri="{FF2B5EF4-FFF2-40B4-BE49-F238E27FC236}">
                <a16:creationId xmlns:a16="http://schemas.microsoft.com/office/drawing/2014/main" id="{260FA277-9537-9047-8E09-9EE2188E0566}"/>
              </a:ext>
            </a:extLst>
          </p:cNvPr>
          <p:cNvSpPr/>
          <p:nvPr/>
        </p:nvSpPr>
        <p:spPr>
          <a:xfrm>
            <a:off x="6747959" y="3737637"/>
            <a:ext cx="1327395" cy="893685"/>
          </a:xfrm>
          <a:prstGeom prst="curved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89A13B4-7A75-3E4C-A206-E97EFE64A936}"/>
              </a:ext>
            </a:extLst>
          </p:cNvPr>
          <p:cNvSpPr txBox="1">
            <a:spLocks/>
          </p:cNvSpPr>
          <p:nvPr/>
        </p:nvSpPr>
        <p:spPr>
          <a:xfrm>
            <a:off x="2603012" y="4799282"/>
            <a:ext cx="9289562" cy="119618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>
            <a:normAutofit fontScale="850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>
                <a:solidFill>
                  <a:srgbClr val="33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UCMD, </a:t>
            </a:r>
            <a:r>
              <a:rPr lang="en-US" sz="2400" b="1" dirty="0">
                <a:solidFill>
                  <a:srgbClr val="33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PEX, LỌC HẤP PHỤ</a:t>
            </a:r>
          </a:p>
          <a:p>
            <a:pPr algn="ctr"/>
            <a:r>
              <a:rPr lang="en-US" sz="2400" b="1" dirty="0">
                <a:solidFill>
                  <a:srgbClr val="33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</a:p>
          <a:p>
            <a:pPr algn="ctr"/>
            <a:r>
              <a:rPr lang="en-US" sz="2400" b="1" dirty="0">
                <a:solidFill>
                  <a:srgbClr val="33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IVIG; RITUXIMAB; BORTEZOMIB; ECULIZUMAB; TOCILLIZUMAB</a:t>
            </a:r>
            <a:endParaRPr lang="en-US" sz="2400" dirty="0"/>
          </a:p>
          <a:p>
            <a:endParaRPr lang="en-US" sz="24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28236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3067" y="1862667"/>
            <a:ext cx="7179733" cy="447040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797628" y="1003301"/>
            <a:ext cx="8562272" cy="457200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rgbClr val="33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PEX, IVIG, RITUXIMAB, BORTEZOMIB VÀ ECULIZUMAB  </a:t>
            </a:r>
            <a:endParaRPr lang="en-US" sz="2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40040" y="6447935"/>
            <a:ext cx="44497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James EC. 2020. DOI: 10.2215/CJN.11991019. </a:t>
            </a:r>
          </a:p>
        </p:txBody>
      </p:sp>
    </p:spTree>
    <p:extLst>
      <p:ext uri="{BB962C8B-B14F-4D97-AF65-F5344CB8AC3E}">
        <p14:creationId xmlns:p14="http://schemas.microsoft.com/office/powerpoint/2010/main" val="25937615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5600" y="1811867"/>
            <a:ext cx="7010400" cy="433493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93460" y="6488668"/>
            <a:ext cx="6635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Cabezas</a:t>
            </a:r>
            <a:r>
              <a:rPr lang="en-US" dirty="0"/>
              <a:t> L. et al. 2022.</a:t>
            </a:r>
            <a:r>
              <a:rPr lang="pt-BR" dirty="0"/>
              <a:t> </a:t>
            </a:r>
            <a:r>
              <a:rPr lang="pt-BR" dirty="0" err="1"/>
              <a:t>https</a:t>
            </a:r>
            <a:r>
              <a:rPr lang="pt-BR" dirty="0"/>
              <a:t>://</a:t>
            </a:r>
            <a:r>
              <a:rPr lang="pt-BR" dirty="0" err="1"/>
              <a:t>doi.org</a:t>
            </a:r>
            <a:r>
              <a:rPr lang="pt-BR" dirty="0"/>
              <a:t>/10.3389/fimmu.2022.839380</a:t>
            </a:r>
            <a:r>
              <a:rPr lang="en-US" dirty="0"/>
              <a:t> . 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97628" y="1003301"/>
            <a:ext cx="8562272" cy="457200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rgbClr val="33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TOCILLIZUMAB  </a:t>
            </a:r>
            <a:endParaRPr lang="en-US" sz="24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47351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D0DFC46-D382-ED44-B13C-0E71397E8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53651"/>
            <a:ext cx="10058400" cy="58420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ĐIỀU TRỊ SAU GHÉP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D57CAB6-ACEB-3440-86E9-38037319D05C}"/>
              </a:ext>
            </a:extLst>
          </p:cNvPr>
          <p:cNvSpPr/>
          <p:nvPr/>
        </p:nvSpPr>
        <p:spPr>
          <a:xfrm>
            <a:off x="1100666" y="1891437"/>
            <a:ext cx="9448801" cy="3728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charset="2"/>
              <a:buChar char="ü"/>
            </a:pPr>
            <a:r>
              <a:rPr lang="en-US" sz="2000" dirty="0" err="1">
                <a:latin typeface="Arial"/>
                <a:cs typeface="Arial"/>
              </a:rPr>
              <a:t>Thuốc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điều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trị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duy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trì</a:t>
            </a:r>
            <a:r>
              <a:rPr lang="en-US" sz="2000" dirty="0">
                <a:latin typeface="Arial"/>
                <a:cs typeface="Arial"/>
              </a:rPr>
              <a:t>: </a:t>
            </a:r>
            <a:r>
              <a:rPr lang="en-US" sz="2000" dirty="0" err="1">
                <a:latin typeface="Arial"/>
                <a:cs typeface="Arial"/>
              </a:rPr>
              <a:t>Đủ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liều</a:t>
            </a:r>
            <a:r>
              <a:rPr lang="en-US" sz="2000" dirty="0">
                <a:latin typeface="Arial"/>
                <a:cs typeface="Arial"/>
              </a:rPr>
              <a:t>, </a:t>
            </a:r>
            <a:r>
              <a:rPr lang="en-US" sz="2000" dirty="0" err="1">
                <a:latin typeface="Arial"/>
                <a:cs typeface="Arial"/>
              </a:rPr>
              <a:t>đúng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chủng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loại</a:t>
            </a:r>
            <a:r>
              <a:rPr lang="en-US" sz="2000" dirty="0">
                <a:latin typeface="Arial"/>
                <a:cs typeface="Arial"/>
              </a:rPr>
              <a:t>, </a:t>
            </a:r>
            <a:r>
              <a:rPr lang="en-US" sz="2000" dirty="0" err="1">
                <a:latin typeface="Arial"/>
                <a:cs typeface="Arial"/>
              </a:rPr>
              <a:t>đúng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chỉ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định</a:t>
            </a:r>
            <a:r>
              <a:rPr lang="en-US" sz="2000" dirty="0">
                <a:latin typeface="Arial"/>
                <a:cs typeface="Arial"/>
              </a:rPr>
              <a:t>. </a:t>
            </a:r>
          </a:p>
          <a:p>
            <a:pPr marL="342900" indent="-342900">
              <a:lnSpc>
                <a:spcPct val="150000"/>
              </a:lnSpc>
              <a:buFont typeface="Wingdings" charset="2"/>
              <a:buChar char="ü"/>
            </a:pPr>
            <a:r>
              <a:rPr lang="en-US" sz="2000" dirty="0" err="1">
                <a:latin typeface="Arial"/>
                <a:cs typeface="Arial"/>
              </a:rPr>
              <a:t>Cá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thể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hoá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từng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bệnh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nhân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theo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các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mức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độ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nguy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cơ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miễn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dịch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và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tình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trạng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sau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ghép</a:t>
            </a:r>
            <a:r>
              <a:rPr lang="en-US" sz="2000" dirty="0">
                <a:latin typeface="Arial"/>
                <a:cs typeface="Arial"/>
              </a:rPr>
              <a:t>.  </a:t>
            </a:r>
          </a:p>
          <a:p>
            <a:pPr marL="342900" indent="-342900">
              <a:lnSpc>
                <a:spcPct val="150000"/>
              </a:lnSpc>
              <a:buFont typeface="Wingdings" charset="2"/>
              <a:buChar char="ü"/>
            </a:pPr>
            <a:r>
              <a:rPr lang="en-US" sz="2000" dirty="0" err="1">
                <a:latin typeface="Arial"/>
                <a:cs typeface="Arial"/>
              </a:rPr>
              <a:t>Định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kỳ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tái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khám</a:t>
            </a:r>
            <a:r>
              <a:rPr lang="en-US" sz="2000" dirty="0">
                <a:latin typeface="Arial"/>
                <a:cs typeface="Arial"/>
              </a:rPr>
              <a:t>, </a:t>
            </a:r>
            <a:r>
              <a:rPr lang="en-US" sz="2000" dirty="0" err="1">
                <a:latin typeface="Arial"/>
                <a:cs typeface="Arial"/>
              </a:rPr>
              <a:t>tuân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thủ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điều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trị</a:t>
            </a:r>
            <a:r>
              <a:rPr lang="en-US" sz="2000" dirty="0">
                <a:latin typeface="Arial"/>
                <a:cs typeface="Arial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Wingdings" charset="2"/>
              <a:buChar char="ü"/>
            </a:pPr>
            <a:r>
              <a:rPr lang="en-US" sz="2000" dirty="0" err="1">
                <a:latin typeface="Arial"/>
                <a:cs typeface="Arial"/>
              </a:rPr>
              <a:t>Giảm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biến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thiên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thuốc</a:t>
            </a:r>
            <a:r>
              <a:rPr lang="en-US" sz="2000" dirty="0">
                <a:latin typeface="Arial"/>
                <a:cs typeface="Arial"/>
              </a:rPr>
              <a:t>: </a:t>
            </a:r>
            <a:r>
              <a:rPr lang="en-US" sz="2000" dirty="0" err="1">
                <a:latin typeface="Arial"/>
                <a:cs typeface="Arial"/>
              </a:rPr>
              <a:t>Dùng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loại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tác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dụng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kéo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dài</a:t>
            </a:r>
            <a:r>
              <a:rPr lang="en-US" sz="2000" dirty="0">
                <a:latin typeface="Arial"/>
                <a:cs typeface="Arial"/>
              </a:rPr>
              <a:t>, </a:t>
            </a:r>
            <a:r>
              <a:rPr lang="en-US" sz="2000" dirty="0" err="1">
                <a:latin typeface="Arial"/>
                <a:cs typeface="Arial"/>
              </a:rPr>
              <a:t>hạn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chế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chuyển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đối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thuốc</a:t>
            </a:r>
            <a:r>
              <a:rPr lang="en-US" sz="2000" dirty="0">
                <a:latin typeface="Arial"/>
                <a:cs typeface="Arial"/>
              </a:rPr>
              <a:t> (</a:t>
            </a:r>
            <a:r>
              <a:rPr lang="en-US" sz="2000" dirty="0" err="1">
                <a:latin typeface="Arial"/>
                <a:cs typeface="Arial"/>
              </a:rPr>
              <a:t>theo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chỉ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định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của</a:t>
            </a:r>
            <a:r>
              <a:rPr lang="en-US" sz="2000" dirty="0">
                <a:latin typeface="Arial"/>
                <a:cs typeface="Arial"/>
              </a:rPr>
              <a:t> BS). </a:t>
            </a:r>
          </a:p>
          <a:p>
            <a:pPr marL="342900" indent="-342900">
              <a:lnSpc>
                <a:spcPct val="150000"/>
              </a:lnSpc>
              <a:buFont typeface="Wingdings" charset="2"/>
              <a:buChar char="ü"/>
            </a:pPr>
            <a:r>
              <a:rPr lang="en-US" sz="2000" dirty="0" err="1">
                <a:latin typeface="Arial"/>
                <a:cs typeface="Arial"/>
              </a:rPr>
              <a:t>Kiểm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soát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các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yếu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tố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kích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hoạt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hệ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miễn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dịch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hoạt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động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bất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thường</a:t>
            </a:r>
            <a:r>
              <a:rPr lang="en-US" sz="2000" dirty="0">
                <a:latin typeface="Arial"/>
                <a:cs typeface="Arial"/>
              </a:rPr>
              <a:t>: </a:t>
            </a:r>
            <a:r>
              <a:rPr lang="en-US" sz="2000" dirty="0" err="1">
                <a:latin typeface="Arial"/>
                <a:cs typeface="Arial"/>
              </a:rPr>
              <a:t>nhiễm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trùng</a:t>
            </a:r>
            <a:r>
              <a:rPr lang="en-US" sz="2000" dirty="0">
                <a:latin typeface="Arial"/>
                <a:cs typeface="Arial"/>
              </a:rPr>
              <a:t>, </a:t>
            </a:r>
            <a:r>
              <a:rPr lang="en-US" sz="2000" dirty="0" err="1">
                <a:latin typeface="Arial"/>
                <a:cs typeface="Arial"/>
              </a:rPr>
              <a:t>tăng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cân</a:t>
            </a:r>
            <a:r>
              <a:rPr lang="en-US" sz="2000" dirty="0">
                <a:latin typeface="Arial"/>
                <a:cs typeface="Arial"/>
              </a:rPr>
              <a:t>…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7E31931-DED7-0F41-A694-01BAF29E3807}"/>
              </a:ext>
            </a:extLst>
          </p:cNvPr>
          <p:cNvSpPr txBox="1">
            <a:spLocks/>
          </p:cNvSpPr>
          <p:nvPr/>
        </p:nvSpPr>
        <p:spPr>
          <a:xfrm>
            <a:off x="1266092" y="1103313"/>
            <a:ext cx="8093808" cy="457200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rgbClr val="33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 TẮC</a:t>
            </a:r>
            <a:endParaRPr lang="en-US" sz="24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936268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127A1E4-A281-684E-A003-15ACF561BC6B}"/>
              </a:ext>
            </a:extLst>
          </p:cNvPr>
          <p:cNvSpPr txBox="1">
            <a:spLocks/>
          </p:cNvSpPr>
          <p:nvPr/>
        </p:nvSpPr>
        <p:spPr>
          <a:xfrm>
            <a:off x="1032089" y="939190"/>
            <a:ext cx="8562272" cy="457200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rgbClr val="33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 TRỊ DUY TRÌ</a:t>
            </a:r>
            <a:endParaRPr lang="en-US" sz="2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F53A151-1EA8-2641-81CB-4B07A20763BF}"/>
              </a:ext>
            </a:extLst>
          </p:cNvPr>
          <p:cNvSpPr/>
          <p:nvPr/>
        </p:nvSpPr>
        <p:spPr>
          <a:xfrm>
            <a:off x="1269997" y="2171032"/>
            <a:ext cx="9973733" cy="307776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342900" indent="-342900" eaLnBrk="0" hangingPunct="0">
              <a:lnSpc>
                <a:spcPct val="150000"/>
              </a:lnSpc>
              <a:buFontTx/>
              <a:buChar char="-"/>
              <a:defRPr/>
            </a:pPr>
            <a:r>
              <a:rPr lang="en-US" sz="2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Khuyến</a:t>
            </a:r>
            <a:r>
              <a:rPr lang="en-US" sz="2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2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cáo</a:t>
            </a:r>
            <a:r>
              <a:rPr lang="en-US" sz="2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 1B: </a:t>
            </a:r>
            <a:r>
              <a:rPr lang="en-US" sz="2000" dirty="0">
                <a:latin typeface="Arial"/>
                <a:cs typeface="Arial"/>
              </a:rPr>
              <a:t>CNI and an </a:t>
            </a:r>
            <a:r>
              <a:rPr lang="en-US" sz="2000" dirty="0" err="1">
                <a:latin typeface="Arial"/>
                <a:cs typeface="Arial"/>
              </a:rPr>
              <a:t>antiproliferative</a:t>
            </a:r>
            <a:r>
              <a:rPr lang="en-US" sz="2000" dirty="0">
                <a:latin typeface="Arial"/>
                <a:cs typeface="Arial"/>
              </a:rPr>
              <a:t> agent, with or without corticosteroids. </a:t>
            </a:r>
          </a:p>
          <a:p>
            <a:pPr marL="342900" indent="-342900" eaLnBrk="0" hangingPunct="0">
              <a:lnSpc>
                <a:spcPct val="150000"/>
              </a:lnSpc>
              <a:buFontTx/>
              <a:buChar char="-"/>
              <a:defRPr/>
            </a:pPr>
            <a:r>
              <a:rPr lang="en-US" sz="2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Khuyến</a:t>
            </a:r>
            <a:r>
              <a:rPr lang="en-US" sz="2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2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cáo</a:t>
            </a:r>
            <a:r>
              <a:rPr lang="en-US" sz="2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 2A: </a:t>
            </a:r>
            <a:r>
              <a:rPr lang="en-US" sz="2000" dirty="0" err="1">
                <a:latin typeface="Arial"/>
                <a:cs typeface="Arial"/>
              </a:rPr>
              <a:t>Tacrolimus</a:t>
            </a:r>
            <a:r>
              <a:rPr lang="en-US" sz="2000" dirty="0">
                <a:latin typeface="Arial"/>
                <a:cs typeface="Arial"/>
              </a:rPr>
              <a:t> be the first-line CNI used. </a:t>
            </a:r>
          </a:p>
          <a:p>
            <a:pPr marL="342900" indent="-342900" eaLnBrk="0" hangingPunct="0">
              <a:lnSpc>
                <a:spcPct val="150000"/>
              </a:lnSpc>
              <a:buFontTx/>
              <a:buChar char="-"/>
              <a:defRPr/>
            </a:pPr>
            <a:r>
              <a:rPr lang="en-US" sz="2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Khuyến</a:t>
            </a:r>
            <a:r>
              <a:rPr lang="en-US" sz="2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2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cáo</a:t>
            </a:r>
            <a:r>
              <a:rPr lang="en-US" sz="2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 2B: </a:t>
            </a:r>
            <a:r>
              <a:rPr lang="en-US" sz="2000" dirty="0" err="1">
                <a:latin typeface="Arial"/>
                <a:cs typeface="Arial"/>
              </a:rPr>
              <a:t>Mycophenolate</a:t>
            </a:r>
            <a:r>
              <a:rPr lang="en-US" sz="2000" dirty="0">
                <a:latin typeface="Arial"/>
                <a:cs typeface="Arial"/>
              </a:rPr>
              <a:t> (MMF) be the first-line anti-proliferative agent. </a:t>
            </a:r>
            <a:endParaRPr lang="en-US" sz="2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/>
              <a:cs typeface="Arial"/>
            </a:endParaRPr>
          </a:p>
          <a:p>
            <a:pPr marL="342900" indent="-342900" eaLnBrk="0" hangingPunct="0">
              <a:lnSpc>
                <a:spcPct val="150000"/>
              </a:lnSpc>
              <a:buFontTx/>
              <a:buChar char="-"/>
              <a:defRPr/>
            </a:pPr>
            <a:r>
              <a:rPr lang="en-US" sz="2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Khuyến</a:t>
            </a:r>
            <a:r>
              <a:rPr lang="en-US" sz="2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2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cáo</a:t>
            </a:r>
            <a:r>
              <a:rPr lang="en-US" sz="2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 1B: </a:t>
            </a:r>
            <a:r>
              <a:rPr lang="en-US" sz="2000" dirty="0">
                <a:latin typeface="Arial"/>
                <a:cs typeface="Arial"/>
              </a:rPr>
              <a:t>if </a:t>
            </a:r>
            <a:r>
              <a:rPr lang="en-US" sz="2000" dirty="0" err="1">
                <a:latin typeface="Arial"/>
                <a:cs typeface="Arial"/>
              </a:rPr>
              <a:t>mTORi</a:t>
            </a:r>
            <a:r>
              <a:rPr lang="en-US" sz="2000" dirty="0">
                <a:latin typeface="Arial"/>
                <a:cs typeface="Arial"/>
              </a:rPr>
              <a:t> are used, they should not be started until graft function is established and surgical wounds are healed. </a:t>
            </a:r>
          </a:p>
          <a:p>
            <a:pPr marL="342900" indent="-342900" eaLnBrk="0" hangingPunct="0">
              <a:lnSpc>
                <a:spcPct val="120000"/>
              </a:lnSpc>
              <a:buFontTx/>
              <a:buChar char="-"/>
              <a:defRPr/>
            </a:pPr>
            <a:endParaRPr lang="en-US" sz="2000" i="1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2000" i="1" dirty="0">
                <a:solidFill>
                  <a:schemeClr val="bg1">
                    <a:lumMod val="65000"/>
                  </a:schemeClr>
                </a:solidFill>
              </a:rPr>
              <a:t>CNI: </a:t>
            </a:r>
            <a:r>
              <a:rPr lang="en-US" sz="2000" i="1" dirty="0" err="1">
                <a:solidFill>
                  <a:schemeClr val="bg1">
                    <a:lumMod val="65000"/>
                  </a:schemeClr>
                </a:solidFill>
              </a:rPr>
              <a:t>calcineurin</a:t>
            </a:r>
            <a:r>
              <a:rPr lang="en-US" sz="2000" i="1" dirty="0">
                <a:solidFill>
                  <a:schemeClr val="bg1">
                    <a:lumMod val="65000"/>
                  </a:schemeClr>
                </a:solidFill>
              </a:rPr>
              <a:t> inhibitor; </a:t>
            </a:r>
            <a:r>
              <a:rPr lang="en-US" sz="2000" i="1" dirty="0" err="1">
                <a:solidFill>
                  <a:schemeClr val="bg1">
                    <a:lumMod val="65000"/>
                  </a:schemeClr>
                </a:solidFill>
              </a:rPr>
              <a:t>mTORi</a:t>
            </a:r>
            <a:r>
              <a:rPr lang="en-US" sz="2000" i="1" dirty="0">
                <a:solidFill>
                  <a:schemeClr val="bg1">
                    <a:lumMod val="65000"/>
                  </a:schemeClr>
                </a:solidFill>
              </a:rPr>
              <a:t>: mammalian target of </a:t>
            </a:r>
            <a:r>
              <a:rPr lang="en-US" sz="2000" i="1" dirty="0" err="1">
                <a:solidFill>
                  <a:schemeClr val="bg1">
                    <a:lumMod val="65000"/>
                  </a:schemeClr>
                </a:solidFill>
              </a:rPr>
              <a:t>rapamycin</a:t>
            </a:r>
            <a:r>
              <a:rPr lang="en-US" sz="2000" i="1" dirty="0">
                <a:solidFill>
                  <a:schemeClr val="bg1">
                    <a:lumMod val="65000"/>
                  </a:schemeClr>
                </a:solidFill>
              </a:rPr>
              <a:t> inhibitor(s).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89009D-9031-7D42-89F1-8710BD6E8F52}"/>
              </a:ext>
            </a:extLst>
          </p:cNvPr>
          <p:cNvSpPr txBox="1"/>
          <p:nvPr/>
        </p:nvSpPr>
        <p:spPr>
          <a:xfrm>
            <a:off x="2454849" y="5518700"/>
            <a:ext cx="7604031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5B9BD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"/>
                <a:cs typeface="Arial"/>
              </a:rPr>
              <a:t>CNI: </a:t>
            </a:r>
            <a:r>
              <a:rPr lang="en-US" sz="2000" b="1" dirty="0" err="1">
                <a:solidFill>
                  <a:srgbClr val="FF0000"/>
                </a:solidFill>
                <a:latin typeface="Arial"/>
                <a:cs typeface="Arial"/>
              </a:rPr>
              <a:t>Khoảng</a:t>
            </a:r>
            <a:r>
              <a:rPr lang="en-US" sz="2000" b="1" dirty="0">
                <a:solidFill>
                  <a:srgbClr val="FF0000"/>
                </a:solidFill>
                <a:latin typeface="Arial"/>
                <a:cs typeface="Arial"/>
              </a:rPr>
              <a:t> 90% </a:t>
            </a:r>
            <a:r>
              <a:rPr lang="en-US" sz="2000" b="1" dirty="0" err="1">
                <a:solidFill>
                  <a:srgbClr val="FF0000"/>
                </a:solidFill>
                <a:latin typeface="Arial"/>
                <a:cs typeface="Arial"/>
              </a:rPr>
              <a:t>bệnh</a:t>
            </a:r>
            <a:r>
              <a:rPr lang="en-US" sz="2000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/>
                <a:cs typeface="Arial"/>
              </a:rPr>
              <a:t>nhân</a:t>
            </a:r>
            <a:r>
              <a:rPr lang="en-US" sz="2000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/>
                <a:cs typeface="Arial"/>
              </a:rPr>
              <a:t>sau</a:t>
            </a:r>
            <a:r>
              <a:rPr lang="en-US" sz="2000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/>
                <a:cs typeface="Arial"/>
              </a:rPr>
              <a:t>ghép</a:t>
            </a:r>
            <a:r>
              <a:rPr lang="en-US" sz="2000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/>
                <a:cs typeface="Arial"/>
              </a:rPr>
              <a:t>dùng</a:t>
            </a:r>
            <a:r>
              <a:rPr lang="en-US" sz="2000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/>
                <a:cs typeface="Arial"/>
              </a:rPr>
              <a:t>Tac</a:t>
            </a:r>
            <a:endParaRPr lang="en-US" sz="20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3010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89873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TRÌNH BÀY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349500" y="2059516"/>
            <a:ext cx="7493000" cy="27389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400" b="1" dirty="0" err="1">
                <a:solidFill>
                  <a:srgbClr val="33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400" b="1" dirty="0">
                <a:solidFill>
                  <a:srgbClr val="33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bày</a:t>
            </a:r>
            <a:r>
              <a:rPr lang="en-US" sz="2400" b="1" dirty="0">
                <a:solidFill>
                  <a:srgbClr val="33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en-US" sz="2400" b="1" dirty="0" err="1">
                <a:solidFill>
                  <a:srgbClr val="33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lâm</a:t>
            </a:r>
            <a:r>
              <a:rPr lang="en-US" sz="2400" b="1" dirty="0">
                <a:solidFill>
                  <a:srgbClr val="33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sàng</a:t>
            </a:r>
            <a:r>
              <a:rPr lang="en-US" sz="2400" b="1" dirty="0">
                <a:solidFill>
                  <a:srgbClr val="33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400" b="1" dirty="0" err="1">
                <a:solidFill>
                  <a:srgbClr val="33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Thải</a:t>
            </a:r>
            <a:r>
              <a:rPr lang="en-US" sz="2400" b="1" dirty="0">
                <a:solidFill>
                  <a:srgbClr val="33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ghép</a:t>
            </a:r>
            <a:r>
              <a:rPr lang="en-US" sz="2400" b="1" dirty="0">
                <a:solidFill>
                  <a:srgbClr val="33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ở</a:t>
            </a:r>
            <a:r>
              <a:rPr lang="en-US" sz="2400" b="1" dirty="0">
                <a:solidFill>
                  <a:srgbClr val="33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b="1" dirty="0">
                <a:solidFill>
                  <a:srgbClr val="33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r>
              <a:rPr lang="en-US" sz="2400" b="1" dirty="0">
                <a:solidFill>
                  <a:srgbClr val="33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</a:t>
            </a:r>
            <a:r>
              <a:rPr lang="en-US" sz="2400" b="1" dirty="0">
                <a:solidFill>
                  <a:srgbClr val="33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400" b="1" dirty="0">
                <a:solidFill>
                  <a:srgbClr val="33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miễn</a:t>
            </a:r>
            <a:r>
              <a:rPr lang="en-US" sz="2400" b="1" dirty="0">
                <a:solidFill>
                  <a:srgbClr val="33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dịch</a:t>
            </a:r>
            <a:r>
              <a:rPr lang="en-US" sz="2400" b="1" dirty="0">
                <a:solidFill>
                  <a:srgbClr val="33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2400" b="1" dirty="0">
                <a:solidFill>
                  <a:srgbClr val="33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457200" indent="-457200">
              <a:lnSpc>
                <a:spcPct val="150000"/>
              </a:lnSpc>
              <a:buAutoNum type="arabicPeriod" startAt="3"/>
            </a:pPr>
            <a:r>
              <a:rPr lang="en-US" sz="2400" b="1" dirty="0" err="1">
                <a:solidFill>
                  <a:srgbClr val="33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400" b="1" dirty="0">
                <a:solidFill>
                  <a:srgbClr val="33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2400" b="1" dirty="0">
                <a:solidFill>
                  <a:srgbClr val="33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2400" b="1" dirty="0">
                <a:solidFill>
                  <a:srgbClr val="33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ghép</a:t>
            </a:r>
            <a:r>
              <a:rPr lang="en-US" sz="2400" b="1" dirty="0">
                <a:solidFill>
                  <a:srgbClr val="33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lnSpc>
                <a:spcPct val="150000"/>
              </a:lnSpc>
              <a:buAutoNum type="arabicPeriod" startAt="3"/>
            </a:pPr>
            <a:r>
              <a:rPr lang="en-US" sz="2400" b="1" dirty="0" err="1">
                <a:solidFill>
                  <a:srgbClr val="33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400" b="1" dirty="0">
                <a:solidFill>
                  <a:srgbClr val="33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2400" b="1" dirty="0">
                <a:solidFill>
                  <a:srgbClr val="33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400" b="1" dirty="0">
                <a:solidFill>
                  <a:srgbClr val="33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ghép</a:t>
            </a:r>
            <a:r>
              <a:rPr lang="en-US" sz="2400" b="1" dirty="0">
                <a:solidFill>
                  <a:srgbClr val="33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lnSpc>
                <a:spcPct val="150000"/>
              </a:lnSpc>
              <a:buAutoNum type="arabicPeriod" startAt="3"/>
            </a:pPr>
            <a:r>
              <a:rPr lang="en-US" sz="2400" b="1" dirty="0" err="1">
                <a:solidFill>
                  <a:srgbClr val="33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400" b="1" dirty="0">
                <a:solidFill>
                  <a:srgbClr val="33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endParaRPr lang="en-US" sz="2400" b="1" dirty="0">
              <a:solidFill>
                <a:srgbClr val="33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1434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797628" y="1103313"/>
            <a:ext cx="8562272" cy="457200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rgbClr val="33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 TRỊ KHI NGHI NGỜ THẢI GHÉP</a:t>
            </a:r>
            <a:endParaRPr lang="en-US" sz="2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02267" y="2107024"/>
            <a:ext cx="10092266" cy="4126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Wingdings" charset="2"/>
              <a:buChar char="ü"/>
            </a:pPr>
            <a:r>
              <a:rPr lang="en-US" sz="2200" dirty="0" err="1">
                <a:latin typeface="Arial"/>
                <a:cs typeface="Arial"/>
              </a:rPr>
              <a:t>Tăng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creatinine</a:t>
            </a:r>
            <a:r>
              <a:rPr lang="en-US" sz="2200" dirty="0">
                <a:latin typeface="Arial"/>
                <a:cs typeface="Arial"/>
              </a:rPr>
              <a:t> &lt; 25%: Theo </a:t>
            </a:r>
            <a:r>
              <a:rPr lang="en-US" sz="2200" dirty="0" err="1">
                <a:latin typeface="Arial"/>
                <a:cs typeface="Arial"/>
              </a:rPr>
              <a:t>dõi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nồng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độ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creatinin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máu</a:t>
            </a:r>
            <a:r>
              <a:rPr lang="en-US" sz="2200" dirty="0">
                <a:latin typeface="Arial"/>
                <a:cs typeface="Arial"/>
              </a:rPr>
              <a:t> (2 </a:t>
            </a:r>
            <a:r>
              <a:rPr lang="en-US" sz="2200" dirty="0" err="1">
                <a:latin typeface="Arial"/>
                <a:cs typeface="Arial"/>
              </a:rPr>
              <a:t>lần</a:t>
            </a:r>
            <a:r>
              <a:rPr lang="en-US" sz="2200" dirty="0">
                <a:latin typeface="Arial"/>
                <a:cs typeface="Arial"/>
              </a:rPr>
              <a:t>/</a:t>
            </a:r>
            <a:r>
              <a:rPr lang="en-US" sz="2200" dirty="0" err="1">
                <a:latin typeface="Arial"/>
                <a:cs typeface="Arial"/>
              </a:rPr>
              <a:t>tuần</a:t>
            </a:r>
            <a:r>
              <a:rPr lang="en-US" sz="2200" dirty="0">
                <a:latin typeface="Arial"/>
                <a:cs typeface="Arial"/>
              </a:rPr>
              <a:t>), </a:t>
            </a:r>
            <a:r>
              <a:rPr lang="en-US" sz="2200" dirty="0" err="1">
                <a:latin typeface="Arial"/>
                <a:cs typeface="Arial"/>
              </a:rPr>
              <a:t>nếu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creatinin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máu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tiếp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tục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tăng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thì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cho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/>
                <a:cs typeface="Arial"/>
              </a:rPr>
              <a:t>dùng</a:t>
            </a:r>
            <a:r>
              <a:rPr lang="en-US" sz="2200" dirty="0">
                <a:solidFill>
                  <a:srgbClr val="FF0000"/>
                </a:solidFill>
                <a:latin typeface="Arial"/>
                <a:cs typeface="Arial"/>
              </a:rPr>
              <a:t> corticosteroid </a:t>
            </a:r>
            <a:r>
              <a:rPr lang="en-US" sz="2200" dirty="0" err="1">
                <a:solidFill>
                  <a:srgbClr val="FF0000"/>
                </a:solidFill>
                <a:latin typeface="Arial"/>
                <a:cs typeface="Arial"/>
              </a:rPr>
              <a:t>đường</a:t>
            </a:r>
            <a:r>
              <a:rPr lang="en-US" sz="22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/>
                <a:cs typeface="Arial"/>
              </a:rPr>
              <a:t>uống</a:t>
            </a:r>
            <a:r>
              <a:rPr lang="en-US" sz="22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/>
                <a:cs typeface="Arial"/>
              </a:rPr>
              <a:t>hoặc</a:t>
            </a:r>
            <a:r>
              <a:rPr lang="en-US" sz="22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/>
                <a:cs typeface="Arial"/>
              </a:rPr>
              <a:t>liệu</a:t>
            </a:r>
            <a:r>
              <a:rPr lang="en-US" sz="22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/>
                <a:cs typeface="Arial"/>
              </a:rPr>
              <a:t>pháp</a:t>
            </a:r>
            <a:r>
              <a:rPr lang="en-US" sz="22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/>
                <a:cs typeface="Arial"/>
              </a:rPr>
              <a:t>xung</a:t>
            </a:r>
            <a:r>
              <a:rPr lang="en-US" sz="2200" dirty="0">
                <a:solidFill>
                  <a:srgbClr val="FF0000"/>
                </a:solidFill>
                <a:latin typeface="Arial"/>
                <a:cs typeface="Arial"/>
              </a:rPr>
              <a:t> corticosteroid, </a:t>
            </a:r>
            <a:r>
              <a:rPr lang="en-US" sz="2200" dirty="0" err="1">
                <a:solidFill>
                  <a:srgbClr val="FF0000"/>
                </a:solidFill>
                <a:latin typeface="Arial"/>
                <a:cs typeface="Arial"/>
              </a:rPr>
              <a:t>cân</a:t>
            </a:r>
            <a:r>
              <a:rPr lang="en-US" sz="22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/>
                <a:cs typeface="Arial"/>
              </a:rPr>
              <a:t>nhắc</a:t>
            </a:r>
            <a:r>
              <a:rPr lang="en-US" sz="22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/>
                <a:cs typeface="Arial"/>
              </a:rPr>
              <a:t>điều</a:t>
            </a:r>
            <a:r>
              <a:rPr lang="en-US" sz="22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/>
                <a:cs typeface="Arial"/>
              </a:rPr>
              <a:t>chỉnh</a:t>
            </a:r>
            <a:r>
              <a:rPr lang="en-US" sz="22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/>
                <a:cs typeface="Arial"/>
              </a:rPr>
              <a:t>liều</a:t>
            </a:r>
            <a:r>
              <a:rPr lang="en-US" sz="22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/>
                <a:cs typeface="Arial"/>
              </a:rPr>
              <a:t>ức</a:t>
            </a:r>
            <a:r>
              <a:rPr lang="en-US" sz="22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/>
                <a:cs typeface="Arial"/>
              </a:rPr>
              <a:t>chế</a:t>
            </a:r>
            <a:r>
              <a:rPr lang="en-US" sz="22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/>
                <a:cs typeface="Arial"/>
              </a:rPr>
              <a:t>miễn</a:t>
            </a:r>
            <a:r>
              <a:rPr lang="en-US" sz="22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/>
                <a:cs typeface="Arial"/>
              </a:rPr>
              <a:t>dịch</a:t>
            </a:r>
            <a:r>
              <a:rPr lang="en-US" sz="2200" dirty="0">
                <a:latin typeface="Arial"/>
                <a:cs typeface="Arial"/>
              </a:rPr>
              <a:t>.</a:t>
            </a:r>
          </a:p>
          <a:p>
            <a:pPr marL="342900" lvl="0" indent="-342900">
              <a:lnSpc>
                <a:spcPct val="150000"/>
              </a:lnSpc>
              <a:buFont typeface="Wingdings" charset="2"/>
              <a:buChar char="ü"/>
            </a:pPr>
            <a:r>
              <a:rPr lang="en-US" sz="2200" dirty="0" err="1">
                <a:latin typeface="Arial"/>
                <a:cs typeface="Arial"/>
              </a:rPr>
              <a:t>Tăng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creatinin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máu</a:t>
            </a:r>
            <a:r>
              <a:rPr lang="en-US" sz="2200" dirty="0">
                <a:latin typeface="Arial"/>
                <a:cs typeface="Arial"/>
              </a:rPr>
              <a:t> &gt; 25%, </a:t>
            </a:r>
            <a:r>
              <a:rPr lang="en-US" sz="2200" dirty="0" err="1">
                <a:latin typeface="Arial"/>
                <a:cs typeface="Arial"/>
              </a:rPr>
              <a:t>nồng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độ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thuốc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nhóm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ức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chế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calcineurin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không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đạt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mục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tiêu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kiểm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soát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thì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dùng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/>
                <a:cs typeface="Arial"/>
              </a:rPr>
              <a:t>liệu</a:t>
            </a:r>
            <a:r>
              <a:rPr lang="en-US" sz="22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/>
                <a:cs typeface="Arial"/>
              </a:rPr>
              <a:t>pháp</a:t>
            </a:r>
            <a:r>
              <a:rPr lang="en-US" sz="22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/>
                <a:cs typeface="Arial"/>
              </a:rPr>
              <a:t>xung</a:t>
            </a:r>
            <a:r>
              <a:rPr lang="en-US" sz="2200" dirty="0">
                <a:solidFill>
                  <a:srgbClr val="FF0000"/>
                </a:solidFill>
                <a:latin typeface="Arial"/>
                <a:cs typeface="Arial"/>
              </a:rPr>
              <a:t> corticosteroid</a:t>
            </a:r>
            <a:r>
              <a:rPr lang="en-US" sz="2200" dirty="0">
                <a:latin typeface="Arial"/>
                <a:cs typeface="Arial"/>
              </a:rPr>
              <a:t>, </a:t>
            </a:r>
            <a:r>
              <a:rPr lang="en-US" sz="2200" dirty="0" err="1">
                <a:latin typeface="Arial"/>
                <a:cs typeface="Arial"/>
              </a:rPr>
              <a:t>liều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presnisolon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duy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trì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như</a:t>
            </a:r>
            <a:r>
              <a:rPr lang="en-US" sz="2200" dirty="0">
                <a:latin typeface="Arial"/>
                <a:cs typeface="Arial"/>
              </a:rPr>
              <a:t> ban </a:t>
            </a:r>
            <a:r>
              <a:rPr lang="en-US" sz="2200" dirty="0" err="1">
                <a:latin typeface="Arial"/>
                <a:cs typeface="Arial"/>
              </a:rPr>
              <a:t>đầu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sau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liều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xung</a:t>
            </a:r>
            <a:r>
              <a:rPr lang="en-US" sz="2200" dirty="0">
                <a:latin typeface="Arial"/>
                <a:cs typeface="Arial"/>
              </a:rPr>
              <a:t>. </a:t>
            </a:r>
            <a:r>
              <a:rPr lang="en-US" sz="2200" dirty="0" err="1">
                <a:latin typeface="Arial"/>
                <a:cs typeface="Arial"/>
              </a:rPr>
              <a:t>Điều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chỉnh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liều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thuốc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ức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chế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miễn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dịch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đang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duy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trì</a:t>
            </a:r>
            <a:r>
              <a:rPr lang="en-US" sz="2200" dirty="0">
                <a:latin typeface="Arial"/>
                <a:cs typeface="Arial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latin typeface="Arial"/>
                <a:cs typeface="Arial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6711301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86933" y="1937691"/>
            <a:ext cx="9821334" cy="3111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charset="2"/>
              <a:buChar char="ü"/>
            </a:pPr>
            <a:r>
              <a:rPr lang="en-US" sz="2200" dirty="0" err="1">
                <a:latin typeface="Arial"/>
                <a:cs typeface="Arial"/>
              </a:rPr>
              <a:t>Thải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ghép</a:t>
            </a:r>
            <a:r>
              <a:rPr lang="en-US" sz="2200" dirty="0">
                <a:latin typeface="Arial"/>
                <a:cs typeface="Arial"/>
              </a:rPr>
              <a:t> Banff </a:t>
            </a:r>
            <a:r>
              <a:rPr lang="en-US" sz="2200" dirty="0" err="1">
                <a:latin typeface="Arial"/>
                <a:cs typeface="Arial"/>
              </a:rPr>
              <a:t>độ</a:t>
            </a:r>
            <a:r>
              <a:rPr lang="en-US" sz="2200" dirty="0">
                <a:latin typeface="Arial"/>
                <a:cs typeface="Arial"/>
              </a:rPr>
              <a:t> 1A: </a:t>
            </a:r>
            <a:r>
              <a:rPr lang="en-US" sz="2200" dirty="0" err="1">
                <a:latin typeface="Arial"/>
                <a:cs typeface="Arial"/>
              </a:rPr>
              <a:t>Điều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trị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liều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xung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Methylprednisolon</a:t>
            </a:r>
            <a:r>
              <a:rPr lang="en-US" sz="2200" dirty="0">
                <a:latin typeface="Arial"/>
                <a:cs typeface="Arial"/>
              </a:rPr>
              <a:t>. </a:t>
            </a:r>
            <a:r>
              <a:rPr lang="en-US" sz="2200" dirty="0" err="1">
                <a:latin typeface="Arial"/>
                <a:cs typeface="Arial"/>
              </a:rPr>
              <a:t>Antithymocyte</a:t>
            </a:r>
            <a:r>
              <a:rPr lang="en-US" sz="2200" dirty="0">
                <a:latin typeface="Arial"/>
                <a:cs typeface="Arial"/>
              </a:rPr>
              <a:t> globulin (ATG) </a:t>
            </a:r>
            <a:r>
              <a:rPr lang="en-US" sz="2200" dirty="0" err="1">
                <a:latin typeface="Arial"/>
                <a:cs typeface="Arial"/>
              </a:rPr>
              <a:t>nếu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không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hiệu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quả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hoặc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tăng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creatinine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trở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lại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sau</a:t>
            </a:r>
            <a:r>
              <a:rPr lang="en-US" sz="2200" dirty="0">
                <a:latin typeface="Arial"/>
                <a:cs typeface="Arial"/>
              </a:rPr>
              <a:t> 2 </a:t>
            </a:r>
            <a:r>
              <a:rPr lang="en-US" sz="2200" dirty="0" err="1">
                <a:latin typeface="Arial"/>
                <a:cs typeface="Arial"/>
              </a:rPr>
              <a:t>tuần</a:t>
            </a:r>
            <a:r>
              <a:rPr lang="en-US" sz="2200" dirty="0">
                <a:latin typeface="Arial"/>
                <a:cs typeface="Arial"/>
              </a:rPr>
              <a:t>. </a:t>
            </a:r>
          </a:p>
          <a:p>
            <a:pPr marL="342900" indent="-342900">
              <a:lnSpc>
                <a:spcPct val="150000"/>
              </a:lnSpc>
              <a:buFont typeface="Wingdings" charset="2"/>
              <a:buChar char="ü"/>
            </a:pPr>
            <a:r>
              <a:rPr lang="en-US" sz="2200" dirty="0" err="1">
                <a:latin typeface="Arial"/>
                <a:cs typeface="Arial"/>
              </a:rPr>
              <a:t>Thải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ghép</a:t>
            </a:r>
            <a:r>
              <a:rPr lang="en-US" sz="2200" dirty="0">
                <a:latin typeface="Arial"/>
                <a:cs typeface="Arial"/>
              </a:rPr>
              <a:t> Banff </a:t>
            </a:r>
            <a:r>
              <a:rPr lang="en-US" sz="2200" dirty="0" err="1">
                <a:latin typeface="Arial"/>
                <a:cs typeface="Arial"/>
              </a:rPr>
              <a:t>độ</a:t>
            </a:r>
            <a:r>
              <a:rPr lang="en-US" sz="2200" dirty="0">
                <a:latin typeface="Arial"/>
                <a:cs typeface="Arial"/>
              </a:rPr>
              <a:t> 1B: </a:t>
            </a:r>
            <a:r>
              <a:rPr lang="en-US" sz="2200" dirty="0" err="1">
                <a:latin typeface="Arial"/>
                <a:cs typeface="Arial"/>
              </a:rPr>
              <a:t>Điều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trị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liều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xung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Methylprednisolon</a:t>
            </a:r>
            <a:r>
              <a:rPr lang="en-US" sz="2200" dirty="0">
                <a:latin typeface="Arial"/>
                <a:cs typeface="Arial"/>
              </a:rPr>
              <a:t>. ATG </a:t>
            </a:r>
            <a:r>
              <a:rPr lang="en-US" sz="2200" dirty="0" err="1">
                <a:latin typeface="Arial"/>
                <a:cs typeface="Arial"/>
              </a:rPr>
              <a:t>khi</a:t>
            </a:r>
            <a:r>
              <a:rPr lang="en-US" sz="2200" dirty="0">
                <a:latin typeface="Arial"/>
                <a:cs typeface="Arial"/>
              </a:rPr>
              <a:t>: </a:t>
            </a:r>
            <a:r>
              <a:rPr lang="en-US" sz="2200" dirty="0" err="1">
                <a:latin typeface="Arial"/>
                <a:cs typeface="Arial"/>
              </a:rPr>
              <a:t>thải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ghép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ngay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hậu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phẫu</a:t>
            </a:r>
            <a:r>
              <a:rPr lang="en-US" sz="2200" dirty="0">
                <a:latin typeface="Arial"/>
                <a:cs typeface="Arial"/>
              </a:rPr>
              <a:t>;  </a:t>
            </a:r>
            <a:r>
              <a:rPr lang="en-US" sz="2200" dirty="0" err="1">
                <a:latin typeface="Arial"/>
                <a:cs typeface="Arial"/>
              </a:rPr>
              <a:t>hoặc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không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đáp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ứng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với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liệu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pháp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xung</a:t>
            </a:r>
            <a:r>
              <a:rPr lang="en-US" sz="2200" dirty="0">
                <a:latin typeface="Arial"/>
                <a:cs typeface="Arial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Wingdings" charset="2"/>
              <a:buChar char="ü"/>
            </a:pP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Thải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ghép</a:t>
            </a:r>
            <a:r>
              <a:rPr lang="en-US" sz="2200" dirty="0">
                <a:latin typeface="Arial"/>
                <a:cs typeface="Arial"/>
              </a:rPr>
              <a:t> Banff </a:t>
            </a:r>
            <a:r>
              <a:rPr lang="en-US" sz="2200" dirty="0" err="1">
                <a:latin typeface="Arial"/>
                <a:cs typeface="Arial"/>
              </a:rPr>
              <a:t>độ</a:t>
            </a:r>
            <a:r>
              <a:rPr lang="en-US" sz="2200" dirty="0">
                <a:latin typeface="Arial"/>
                <a:cs typeface="Arial"/>
              </a:rPr>
              <a:t> 2A, </a:t>
            </a:r>
            <a:r>
              <a:rPr lang="en-US" sz="2200" dirty="0" err="1">
                <a:latin typeface="Arial"/>
                <a:cs typeface="Arial"/>
              </a:rPr>
              <a:t>độ</a:t>
            </a:r>
            <a:r>
              <a:rPr lang="en-US" sz="2200" dirty="0">
                <a:latin typeface="Arial"/>
                <a:cs typeface="Arial"/>
              </a:rPr>
              <a:t> 2B, </a:t>
            </a:r>
            <a:r>
              <a:rPr lang="en-US" sz="2200" dirty="0" err="1">
                <a:latin typeface="Arial"/>
                <a:cs typeface="Arial"/>
              </a:rPr>
              <a:t>độ</a:t>
            </a:r>
            <a:r>
              <a:rPr lang="en-US" sz="2200" dirty="0">
                <a:latin typeface="Arial"/>
                <a:cs typeface="Arial"/>
              </a:rPr>
              <a:t> 3: </a:t>
            </a:r>
            <a:r>
              <a:rPr lang="en-US" sz="2200" dirty="0" err="1">
                <a:latin typeface="Arial"/>
                <a:cs typeface="Arial"/>
              </a:rPr>
              <a:t>Chỉ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định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dùng</a:t>
            </a:r>
            <a:r>
              <a:rPr lang="en-US" sz="2200" dirty="0">
                <a:latin typeface="Arial"/>
                <a:cs typeface="Arial"/>
              </a:rPr>
              <a:t> ATG. </a:t>
            </a:r>
            <a:r>
              <a:rPr lang="en-US" sz="2200" dirty="0" err="1">
                <a:latin typeface="Arial"/>
                <a:cs typeface="Arial"/>
              </a:rPr>
              <a:t>Liều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lượng</a:t>
            </a:r>
            <a:r>
              <a:rPr lang="vi-VN" sz="2200" dirty="0">
                <a:latin typeface="Arial"/>
                <a:cs typeface="Arial"/>
              </a:rPr>
              <a:t> ATG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thường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dùng</a:t>
            </a:r>
            <a:r>
              <a:rPr lang="vi-VN" sz="2200" dirty="0">
                <a:latin typeface="Arial"/>
                <a:cs typeface="Arial"/>
              </a:rPr>
              <a:t>:</a:t>
            </a:r>
            <a:r>
              <a:rPr lang="en-US" sz="2200" dirty="0">
                <a:latin typeface="Arial"/>
                <a:cs typeface="Arial"/>
              </a:rPr>
              <a:t> 1</a:t>
            </a:r>
            <a:r>
              <a:rPr lang="vi-VN" sz="2200" dirty="0">
                <a:latin typeface="Arial"/>
                <a:cs typeface="Arial"/>
              </a:rPr>
              <a:t> mg - 3 </a:t>
            </a:r>
            <a:r>
              <a:rPr lang="en-US" sz="2200" dirty="0">
                <a:latin typeface="Arial"/>
                <a:cs typeface="Arial"/>
              </a:rPr>
              <a:t>mg/kg/</a:t>
            </a:r>
            <a:r>
              <a:rPr lang="en-US" sz="2200" dirty="0" err="1">
                <a:latin typeface="Arial"/>
                <a:cs typeface="Arial"/>
              </a:rPr>
              <a:t>ngày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trong</a:t>
            </a:r>
            <a:r>
              <a:rPr lang="vi-VN" sz="2200" dirty="0">
                <a:latin typeface="Arial"/>
                <a:cs typeface="Arial"/>
              </a:rPr>
              <a:t> thời gian 3 - </a:t>
            </a:r>
            <a:r>
              <a:rPr lang="en-US" sz="2200" dirty="0">
                <a:latin typeface="Arial"/>
                <a:cs typeface="Arial"/>
              </a:rPr>
              <a:t>10 </a:t>
            </a:r>
            <a:r>
              <a:rPr lang="en-US" sz="2200" dirty="0" err="1">
                <a:latin typeface="Arial"/>
                <a:cs typeface="Arial"/>
              </a:rPr>
              <a:t>ngày</a:t>
            </a:r>
            <a:r>
              <a:rPr lang="en-US" sz="2200" dirty="0">
                <a:latin typeface="Arial"/>
                <a:cs typeface="Arial"/>
              </a:rPr>
              <a:t>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97628" y="1003301"/>
            <a:ext cx="8562272" cy="457200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rgbClr val="33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CHIẾN LƯỢC ĐIỀU TRỊ SAU SINH THIẾT </a:t>
            </a:r>
            <a:endParaRPr lang="en-US" sz="24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930263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797626" y="1003301"/>
            <a:ext cx="9717973" cy="457200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rgbClr val="33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BỆNH NHẬN TRƯỚC GHÉP CÓ NGUY CƠ MIỄN DỊCH CAO</a:t>
            </a:r>
            <a:endParaRPr lang="en-US" sz="2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581EB5C-8680-F944-84C3-717D6BF5833F}"/>
              </a:ext>
            </a:extLst>
          </p:cNvPr>
          <p:cNvSpPr/>
          <p:nvPr/>
        </p:nvSpPr>
        <p:spPr>
          <a:xfrm>
            <a:off x="1066798" y="1774206"/>
            <a:ext cx="9448801" cy="4651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charset="2"/>
              <a:buChar char="ü"/>
            </a:pPr>
            <a:r>
              <a:rPr lang="en-US" sz="2000" dirty="0" err="1">
                <a:latin typeface="Arial"/>
                <a:cs typeface="Arial"/>
              </a:rPr>
              <a:t>Thuốc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điều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trị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duy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trì</a:t>
            </a:r>
            <a:r>
              <a:rPr lang="en-US" sz="2000" dirty="0">
                <a:latin typeface="Arial"/>
                <a:cs typeface="Arial"/>
              </a:rPr>
              <a:t>: </a:t>
            </a:r>
            <a:r>
              <a:rPr lang="en-US" sz="2000" dirty="0" err="1">
                <a:latin typeface="Arial"/>
                <a:cs typeface="Arial"/>
              </a:rPr>
              <a:t>Đủ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liều</a:t>
            </a:r>
            <a:r>
              <a:rPr lang="en-US" sz="2000" dirty="0">
                <a:latin typeface="Arial"/>
                <a:cs typeface="Arial"/>
              </a:rPr>
              <a:t>, </a:t>
            </a:r>
            <a:r>
              <a:rPr lang="en-US" sz="2000" dirty="0" err="1">
                <a:latin typeface="Arial"/>
                <a:cs typeface="Arial"/>
              </a:rPr>
              <a:t>đúng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chủng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loại</a:t>
            </a:r>
            <a:r>
              <a:rPr lang="en-US" sz="2000" dirty="0">
                <a:latin typeface="Arial"/>
                <a:cs typeface="Arial"/>
              </a:rPr>
              <a:t>, </a:t>
            </a:r>
            <a:r>
              <a:rPr lang="en-US" sz="2000" dirty="0" err="1">
                <a:latin typeface="Arial"/>
                <a:cs typeface="Arial"/>
              </a:rPr>
              <a:t>đúng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chỉ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định</a:t>
            </a:r>
            <a:r>
              <a:rPr lang="en-US" sz="2000" dirty="0">
                <a:latin typeface="Arial"/>
                <a:cs typeface="Arial"/>
              </a:rPr>
              <a:t>. </a:t>
            </a:r>
          </a:p>
          <a:p>
            <a:pPr marL="342900" indent="-342900">
              <a:lnSpc>
                <a:spcPct val="150000"/>
              </a:lnSpc>
              <a:buFont typeface="Wingdings" charset="2"/>
              <a:buChar char="ü"/>
            </a:pPr>
            <a:r>
              <a:rPr lang="en-US" sz="2000" dirty="0" err="1">
                <a:latin typeface="Arial"/>
                <a:cs typeface="Arial"/>
              </a:rPr>
              <a:t>Cá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thể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hoá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từng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bệnh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nhân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theo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các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mức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độ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nguy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cơ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miễn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dịch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và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tình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trạng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sau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ghép</a:t>
            </a:r>
            <a:r>
              <a:rPr lang="en-US" sz="2000" dirty="0">
                <a:latin typeface="Arial"/>
                <a:cs typeface="Arial"/>
              </a:rPr>
              <a:t>.  </a:t>
            </a:r>
          </a:p>
          <a:p>
            <a:pPr marL="342900" indent="-342900">
              <a:lnSpc>
                <a:spcPct val="150000"/>
              </a:lnSpc>
              <a:buFont typeface="Wingdings" charset="2"/>
              <a:buChar char="ü"/>
            </a:pPr>
            <a:r>
              <a:rPr lang="en-US" sz="2000" dirty="0" err="1">
                <a:latin typeface="Arial"/>
                <a:cs typeface="Arial"/>
              </a:rPr>
              <a:t>Định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kỳ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tái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khám</a:t>
            </a:r>
            <a:r>
              <a:rPr lang="en-US" sz="2000" dirty="0">
                <a:latin typeface="Arial"/>
                <a:cs typeface="Arial"/>
              </a:rPr>
              <a:t>, </a:t>
            </a:r>
            <a:r>
              <a:rPr lang="en-US" sz="2000" dirty="0" err="1">
                <a:latin typeface="Arial"/>
                <a:cs typeface="Arial"/>
              </a:rPr>
              <a:t>tuân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thủ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điều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trị</a:t>
            </a:r>
            <a:r>
              <a:rPr lang="en-US" sz="2000" dirty="0">
                <a:latin typeface="Arial"/>
                <a:cs typeface="Arial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Wingdings" charset="2"/>
              <a:buChar char="ü"/>
            </a:pPr>
            <a:r>
              <a:rPr lang="en-US" sz="2000" dirty="0" err="1">
                <a:latin typeface="Arial"/>
                <a:cs typeface="Arial"/>
              </a:rPr>
              <a:t>Giảm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biến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thiên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thuốc</a:t>
            </a:r>
            <a:r>
              <a:rPr lang="en-US" sz="2000" dirty="0">
                <a:latin typeface="Arial"/>
                <a:cs typeface="Arial"/>
              </a:rPr>
              <a:t>: </a:t>
            </a:r>
            <a:r>
              <a:rPr lang="en-US" sz="2000" dirty="0" err="1">
                <a:latin typeface="Arial"/>
                <a:cs typeface="Arial"/>
              </a:rPr>
              <a:t>Dùng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loại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tác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dụng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kéo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dài</a:t>
            </a:r>
            <a:r>
              <a:rPr lang="en-US" sz="2000" dirty="0">
                <a:latin typeface="Arial"/>
                <a:cs typeface="Arial"/>
              </a:rPr>
              <a:t>, </a:t>
            </a:r>
            <a:r>
              <a:rPr lang="en-US" sz="2000" dirty="0" err="1">
                <a:latin typeface="Arial"/>
                <a:cs typeface="Arial"/>
              </a:rPr>
              <a:t>hạn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chế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chuyển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đối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thuốc</a:t>
            </a:r>
            <a:r>
              <a:rPr lang="en-US" sz="2000" dirty="0">
                <a:latin typeface="Arial"/>
                <a:cs typeface="Arial"/>
              </a:rPr>
              <a:t> (</a:t>
            </a:r>
            <a:r>
              <a:rPr lang="en-US" sz="2000" dirty="0" err="1">
                <a:latin typeface="Arial"/>
                <a:cs typeface="Arial"/>
              </a:rPr>
              <a:t>theo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chỉ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định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của</a:t>
            </a:r>
            <a:r>
              <a:rPr lang="en-US" sz="2000" dirty="0">
                <a:latin typeface="Arial"/>
                <a:cs typeface="Arial"/>
              </a:rPr>
              <a:t> BS). </a:t>
            </a:r>
          </a:p>
          <a:p>
            <a:pPr marL="342900" indent="-342900">
              <a:lnSpc>
                <a:spcPct val="150000"/>
              </a:lnSpc>
              <a:buFont typeface="Wingdings" charset="2"/>
              <a:buChar char="ü"/>
            </a:pPr>
            <a:r>
              <a:rPr lang="en-US" sz="2000" dirty="0" err="1">
                <a:latin typeface="Arial"/>
                <a:cs typeface="Arial"/>
              </a:rPr>
              <a:t>Kiểm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soát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các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yếu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tố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kích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hoạt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hệ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miễn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dịch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hoạt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động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bất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thường</a:t>
            </a:r>
            <a:r>
              <a:rPr lang="en-US" sz="2000" dirty="0">
                <a:latin typeface="Arial"/>
                <a:cs typeface="Arial"/>
              </a:rPr>
              <a:t>: </a:t>
            </a:r>
            <a:r>
              <a:rPr lang="en-US" sz="2000" dirty="0" err="1">
                <a:latin typeface="Arial"/>
                <a:cs typeface="Arial"/>
              </a:rPr>
              <a:t>nhiễm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trùng</a:t>
            </a:r>
            <a:r>
              <a:rPr lang="en-US" sz="2000" dirty="0">
                <a:latin typeface="Arial"/>
                <a:cs typeface="Arial"/>
              </a:rPr>
              <a:t>, </a:t>
            </a:r>
            <a:r>
              <a:rPr lang="en-US" sz="2000" dirty="0" err="1">
                <a:latin typeface="Arial"/>
                <a:cs typeface="Arial"/>
              </a:rPr>
              <a:t>tăng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cân</a:t>
            </a:r>
            <a:r>
              <a:rPr lang="en-US" sz="2000" dirty="0">
                <a:latin typeface="Arial"/>
                <a:cs typeface="Arial"/>
              </a:rPr>
              <a:t>…</a:t>
            </a:r>
          </a:p>
          <a:p>
            <a:pPr marL="342900" indent="-342900">
              <a:lnSpc>
                <a:spcPct val="150000"/>
              </a:lnSpc>
              <a:buFont typeface="Wingdings" charset="2"/>
              <a:buChar char="ü"/>
            </a:pPr>
            <a:r>
              <a:rPr lang="en-US" sz="2000" dirty="0" err="1">
                <a:latin typeface="Arial"/>
                <a:cs typeface="Arial"/>
              </a:rPr>
              <a:t>Sinh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thiết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thận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ghép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định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kỳ</a:t>
            </a:r>
            <a:r>
              <a:rPr lang="en-US" sz="2000" dirty="0">
                <a:latin typeface="Arial"/>
                <a:cs typeface="Arial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Wingdings" charset="2"/>
              <a:buChar char="ü"/>
            </a:pPr>
            <a:r>
              <a:rPr lang="en-US" sz="2000" dirty="0" err="1">
                <a:latin typeface="Arial"/>
                <a:cs typeface="Arial"/>
              </a:rPr>
              <a:t>Sử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dụng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các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thuốc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ức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chế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miễn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dịch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đặc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biệt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như</a:t>
            </a:r>
            <a:r>
              <a:rPr lang="en-US" sz="2000" dirty="0">
                <a:latin typeface="Arial"/>
                <a:cs typeface="Arial"/>
              </a:rPr>
              <a:t> ca </a:t>
            </a:r>
            <a:r>
              <a:rPr lang="en-US" sz="2000" dirty="0" err="1">
                <a:latin typeface="Arial"/>
                <a:cs typeface="Arial"/>
              </a:rPr>
              <a:t>lâm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sàng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mô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tả</a:t>
            </a:r>
            <a:r>
              <a:rPr lang="en-US" sz="2000" dirty="0">
                <a:latin typeface="Arial"/>
                <a:cs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423788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30580" y="215900"/>
            <a:ext cx="10058400" cy="95250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KẾT LUẬN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97628" y="1891239"/>
            <a:ext cx="10632372" cy="3076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nguy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miễn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dịch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ghép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đọ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chéo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dương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; TMC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dương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DSA (+). 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ghép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giảm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kháng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kháng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khỏi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giảm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kháng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kháng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Sau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ghép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hoá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trạng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miễn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dịch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ghép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trạng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421202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15108" y="4747846"/>
            <a:ext cx="11099800" cy="1444658"/>
          </a:xfrm>
        </p:spPr>
        <p:txBody>
          <a:bodyPr>
            <a:normAutofit/>
          </a:bodyPr>
          <a:lstStyle/>
          <a:p>
            <a:pPr algn="ctr">
              <a:lnSpc>
                <a:spcPct val="200000"/>
              </a:lnSpc>
            </a:pP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VÀ CHÚC SỨC KHOẺ!</a:t>
            </a:r>
            <a:b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0900" y="1993900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99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97280" y="228600"/>
            <a:ext cx="10058400" cy="58420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TRÌNH BÀY CA BỆNH</a:t>
            </a:r>
          </a:p>
        </p:txBody>
      </p:sp>
      <p:sp>
        <p:nvSpPr>
          <p:cNvPr id="6" name="Rectangle 5"/>
          <p:cNvSpPr/>
          <p:nvPr/>
        </p:nvSpPr>
        <p:spPr>
          <a:xfrm>
            <a:off x="1320799" y="2031686"/>
            <a:ext cx="9550401" cy="37516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20000"/>
              </a:lnSpc>
              <a:buFontTx/>
              <a:buChar char="-"/>
            </a:pPr>
            <a:r>
              <a:rPr lang="en-US" sz="2000" dirty="0">
                <a:latin typeface="Arial"/>
                <a:cs typeface="Arial"/>
              </a:rPr>
              <a:t>BN </a:t>
            </a:r>
            <a:r>
              <a:rPr lang="en-US" sz="2000" dirty="0" err="1">
                <a:latin typeface="Arial"/>
                <a:cs typeface="Arial"/>
              </a:rPr>
              <a:t>nữ</a:t>
            </a:r>
            <a:r>
              <a:rPr lang="en-US" sz="2000" dirty="0">
                <a:latin typeface="Arial"/>
                <a:cs typeface="Arial"/>
              </a:rPr>
              <a:t>, 56 </a:t>
            </a:r>
            <a:r>
              <a:rPr lang="en-US" sz="2000" dirty="0" err="1">
                <a:latin typeface="Arial"/>
                <a:cs typeface="Arial"/>
              </a:rPr>
              <a:t>tuổi</a:t>
            </a:r>
            <a:endParaRPr lang="en-US" sz="2000" dirty="0">
              <a:latin typeface="Arial"/>
              <a:cs typeface="Arial"/>
            </a:endParaRPr>
          </a:p>
          <a:p>
            <a:pPr marL="342900" indent="-342900" algn="just">
              <a:lnSpc>
                <a:spcPct val="120000"/>
              </a:lnSpc>
              <a:buFontTx/>
              <a:buChar char="-"/>
            </a:pPr>
            <a:r>
              <a:rPr lang="en-US" sz="2000" dirty="0" err="1">
                <a:latin typeface="Arial"/>
                <a:cs typeface="Arial"/>
              </a:rPr>
              <a:t>Chẩn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đoán</a:t>
            </a:r>
            <a:r>
              <a:rPr lang="en-US" sz="2000" dirty="0">
                <a:latin typeface="Arial"/>
                <a:cs typeface="Arial"/>
              </a:rPr>
              <a:t>: BTM </a:t>
            </a:r>
            <a:r>
              <a:rPr lang="en-US" sz="2000" dirty="0" err="1">
                <a:latin typeface="Arial"/>
                <a:cs typeface="Arial"/>
              </a:rPr>
              <a:t>giai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đoạn</a:t>
            </a:r>
            <a:r>
              <a:rPr lang="en-US" sz="2000" dirty="0">
                <a:latin typeface="Arial"/>
                <a:cs typeface="Arial"/>
              </a:rPr>
              <a:t> 5 do </a:t>
            </a:r>
            <a:r>
              <a:rPr lang="en-US" sz="2000" dirty="0" err="1">
                <a:latin typeface="Arial"/>
                <a:cs typeface="Arial"/>
              </a:rPr>
              <a:t>thận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đa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nang</a:t>
            </a:r>
            <a:r>
              <a:rPr lang="en-US" sz="2000" dirty="0">
                <a:latin typeface="Arial"/>
                <a:cs typeface="Arial"/>
              </a:rPr>
              <a:t> (</a:t>
            </a:r>
            <a:r>
              <a:rPr lang="en-US" sz="2000" dirty="0" err="1">
                <a:latin typeface="Arial"/>
                <a:cs typeface="Arial"/>
              </a:rPr>
              <a:t>đã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cắt</a:t>
            </a:r>
            <a:r>
              <a:rPr lang="en-US" sz="2000" dirty="0">
                <a:latin typeface="Arial"/>
                <a:cs typeface="Arial"/>
              </a:rPr>
              <a:t> 2 </a:t>
            </a:r>
            <a:r>
              <a:rPr lang="en-US" sz="2000" dirty="0" err="1">
                <a:latin typeface="Arial"/>
                <a:cs typeface="Arial"/>
              </a:rPr>
              <a:t>thận</a:t>
            </a:r>
            <a:r>
              <a:rPr lang="en-US" sz="2000" dirty="0">
                <a:latin typeface="Arial"/>
                <a:cs typeface="Arial"/>
              </a:rPr>
              <a:t>), </a:t>
            </a:r>
            <a:r>
              <a:rPr lang="en-US" sz="2000" dirty="0" err="1">
                <a:latin typeface="Arial"/>
                <a:cs typeface="Arial"/>
              </a:rPr>
              <a:t>Lọc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máu</a:t>
            </a:r>
            <a:r>
              <a:rPr lang="en-US" sz="2000" dirty="0">
                <a:latin typeface="Arial"/>
                <a:cs typeface="Arial"/>
              </a:rPr>
              <a:t> chu </a:t>
            </a:r>
            <a:r>
              <a:rPr lang="en-US" sz="2000" dirty="0" err="1">
                <a:latin typeface="Arial"/>
                <a:cs typeface="Arial"/>
              </a:rPr>
              <a:t>kỳ</a:t>
            </a:r>
            <a:r>
              <a:rPr lang="en-US" sz="2000" dirty="0">
                <a:latin typeface="Arial"/>
                <a:cs typeface="Arial"/>
              </a:rPr>
              <a:t>.</a:t>
            </a:r>
          </a:p>
          <a:p>
            <a:pPr marL="342900" indent="-342900" algn="just">
              <a:lnSpc>
                <a:spcPct val="120000"/>
              </a:lnSpc>
              <a:buFontTx/>
              <a:buChar char="-"/>
            </a:pPr>
            <a:r>
              <a:rPr lang="en-US" sz="2000" dirty="0" err="1">
                <a:latin typeface="Arial"/>
                <a:cs typeface="Arial"/>
              </a:rPr>
              <a:t>Tiền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sử</a:t>
            </a:r>
            <a:r>
              <a:rPr lang="en-US" sz="2000" dirty="0">
                <a:latin typeface="Arial"/>
                <a:cs typeface="Arial"/>
              </a:rPr>
              <a:t>: Thai </a:t>
            </a:r>
            <a:r>
              <a:rPr lang="en-US" sz="2000" dirty="0" err="1">
                <a:latin typeface="Arial"/>
                <a:cs typeface="Arial"/>
              </a:rPr>
              <a:t>sản</a:t>
            </a:r>
            <a:r>
              <a:rPr lang="en-US" sz="2000" dirty="0">
                <a:latin typeface="Arial"/>
                <a:cs typeface="Arial"/>
              </a:rPr>
              <a:t>: </a:t>
            </a:r>
            <a:r>
              <a:rPr lang="en-US" sz="2000" dirty="0" err="1">
                <a:latin typeface="Arial"/>
                <a:cs typeface="Arial"/>
              </a:rPr>
              <a:t>Sinh</a:t>
            </a:r>
            <a:r>
              <a:rPr lang="en-US" sz="2000" dirty="0">
                <a:latin typeface="Arial"/>
                <a:cs typeface="Arial"/>
              </a:rPr>
              <a:t> 2 con; </a:t>
            </a:r>
            <a:r>
              <a:rPr lang="en-US" sz="2000" dirty="0" err="1">
                <a:latin typeface="Arial"/>
                <a:cs typeface="Arial"/>
              </a:rPr>
              <a:t>Truyền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máu</a:t>
            </a:r>
            <a:r>
              <a:rPr lang="en-US" sz="2000" dirty="0">
                <a:latin typeface="Arial"/>
                <a:cs typeface="Arial"/>
              </a:rPr>
              <a:t>: 1 </a:t>
            </a:r>
            <a:r>
              <a:rPr lang="en-US" sz="2000" dirty="0" err="1">
                <a:latin typeface="Arial"/>
                <a:cs typeface="Arial"/>
              </a:rPr>
              <a:t>lần</a:t>
            </a:r>
            <a:endParaRPr lang="en-US" sz="2000" dirty="0">
              <a:latin typeface="Arial"/>
              <a:cs typeface="Arial"/>
            </a:endParaRPr>
          </a:p>
          <a:p>
            <a:pPr marL="342900" indent="-342900" algn="just">
              <a:lnSpc>
                <a:spcPct val="120000"/>
              </a:lnSpc>
              <a:buFontTx/>
              <a:buChar char="-"/>
            </a:pPr>
            <a:r>
              <a:rPr lang="en-US" sz="2000" dirty="0" err="1">
                <a:latin typeface="Arial"/>
                <a:cs typeface="Arial"/>
              </a:rPr>
              <a:t>Bắt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đầu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tuyển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chọn</a:t>
            </a:r>
            <a:r>
              <a:rPr lang="en-US" sz="2000" dirty="0">
                <a:latin typeface="Arial"/>
                <a:cs typeface="Arial"/>
              </a:rPr>
              <a:t>: 1/2020</a:t>
            </a:r>
          </a:p>
          <a:p>
            <a:pPr marL="342900" indent="-342900" algn="just">
              <a:lnSpc>
                <a:spcPct val="120000"/>
              </a:lnSpc>
              <a:buFontTx/>
              <a:buChar char="-"/>
            </a:pPr>
            <a:r>
              <a:rPr lang="en-US" sz="2000" dirty="0" err="1">
                <a:latin typeface="Arial"/>
                <a:cs typeface="Arial"/>
              </a:rPr>
              <a:t>Đọ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chéo</a:t>
            </a:r>
            <a:r>
              <a:rPr lang="en-US" sz="2000" dirty="0">
                <a:latin typeface="Arial"/>
                <a:cs typeface="Arial"/>
              </a:rPr>
              <a:t>: 8 </a:t>
            </a:r>
            <a:r>
              <a:rPr lang="en-US" sz="2000" dirty="0" err="1">
                <a:latin typeface="Arial"/>
                <a:cs typeface="Arial"/>
              </a:rPr>
              <a:t>người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hiến</a:t>
            </a:r>
            <a:r>
              <a:rPr lang="en-US" sz="2000" dirty="0">
                <a:latin typeface="Arial"/>
                <a:cs typeface="Arial"/>
              </a:rPr>
              <a:t> (4 </a:t>
            </a:r>
            <a:r>
              <a:rPr lang="en-US" sz="2000" dirty="0" err="1">
                <a:latin typeface="Arial"/>
                <a:cs typeface="Arial"/>
              </a:rPr>
              <a:t>dương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tính</a:t>
            </a:r>
            <a:r>
              <a:rPr lang="en-US" sz="2000" dirty="0">
                <a:latin typeface="Arial"/>
                <a:cs typeface="Arial"/>
              </a:rPr>
              <a:t>, 1 </a:t>
            </a:r>
            <a:r>
              <a:rPr lang="en-US" sz="2000" dirty="0" err="1">
                <a:latin typeface="Arial"/>
                <a:cs typeface="Arial"/>
              </a:rPr>
              <a:t>người</a:t>
            </a:r>
            <a:r>
              <a:rPr lang="en-US" sz="2000" dirty="0">
                <a:latin typeface="Arial"/>
                <a:cs typeface="Arial"/>
              </a:rPr>
              <a:t> +/- </a:t>
            </a:r>
            <a:r>
              <a:rPr lang="en-US" sz="2000" dirty="0" err="1">
                <a:latin typeface="Arial"/>
                <a:cs typeface="Arial"/>
              </a:rPr>
              <a:t>và</a:t>
            </a:r>
            <a:r>
              <a:rPr lang="en-US" sz="2000" dirty="0">
                <a:latin typeface="Arial"/>
                <a:cs typeface="Arial"/>
              </a:rPr>
              <a:t> 3 </a:t>
            </a:r>
            <a:r>
              <a:rPr lang="en-US" sz="2000" dirty="0" err="1">
                <a:latin typeface="Arial"/>
                <a:cs typeface="Arial"/>
              </a:rPr>
              <a:t>âm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tính</a:t>
            </a:r>
            <a:r>
              <a:rPr lang="en-US" sz="2000" dirty="0">
                <a:latin typeface="Arial"/>
                <a:cs typeface="Arial"/>
              </a:rPr>
              <a:t>) </a:t>
            </a:r>
            <a:r>
              <a:rPr lang="en-US" sz="2000" dirty="0" err="1">
                <a:latin typeface="Arial"/>
                <a:cs typeface="Arial"/>
              </a:rPr>
              <a:t>cả</a:t>
            </a:r>
            <a:r>
              <a:rPr lang="en-US" sz="2000" dirty="0">
                <a:latin typeface="Arial"/>
                <a:cs typeface="Arial"/>
              </a:rPr>
              <a:t> 2 </a:t>
            </a:r>
            <a:r>
              <a:rPr lang="en-US" sz="2000" dirty="0" err="1">
                <a:latin typeface="Arial"/>
                <a:cs typeface="Arial"/>
              </a:rPr>
              <a:t>phương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pháp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xét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nghiệm</a:t>
            </a:r>
            <a:r>
              <a:rPr lang="en-US" sz="2000" dirty="0">
                <a:latin typeface="Arial"/>
                <a:cs typeface="Arial"/>
              </a:rPr>
              <a:t>.</a:t>
            </a:r>
          </a:p>
          <a:p>
            <a:pPr marL="342900" indent="-342900" algn="just">
              <a:lnSpc>
                <a:spcPct val="120000"/>
              </a:lnSpc>
              <a:buFontTx/>
              <a:buChar char="-"/>
            </a:pPr>
            <a:r>
              <a:rPr lang="en-US" sz="2000" dirty="0" err="1">
                <a:latin typeface="Arial"/>
                <a:cs typeface="Arial"/>
              </a:rPr>
              <a:t>Người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hiến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cuối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cùng</a:t>
            </a:r>
            <a:r>
              <a:rPr lang="en-US" sz="2000" dirty="0">
                <a:latin typeface="Arial"/>
                <a:cs typeface="Arial"/>
              </a:rPr>
              <a:t>: 35 </a:t>
            </a:r>
            <a:r>
              <a:rPr lang="en-US" sz="2000" dirty="0" err="1">
                <a:latin typeface="Arial"/>
                <a:cs typeface="Arial"/>
              </a:rPr>
              <a:t>tuổi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nam</a:t>
            </a:r>
            <a:r>
              <a:rPr lang="en-US" sz="2000" dirty="0">
                <a:latin typeface="Arial"/>
                <a:cs typeface="Arial"/>
              </a:rPr>
              <a:t>, </a:t>
            </a:r>
          </a:p>
          <a:p>
            <a:pPr algn="just">
              <a:lnSpc>
                <a:spcPct val="120000"/>
              </a:lnSpc>
            </a:pPr>
            <a:r>
              <a:rPr lang="en-US" sz="2000" dirty="0">
                <a:latin typeface="Arial"/>
                <a:cs typeface="Arial"/>
              </a:rPr>
              <a:t>                        TMC: 63% (</a:t>
            </a:r>
            <a:r>
              <a:rPr lang="en-US" sz="2000" dirty="0" err="1">
                <a:latin typeface="Arial"/>
                <a:cs typeface="Arial"/>
              </a:rPr>
              <a:t>cả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lớp</a:t>
            </a:r>
            <a:r>
              <a:rPr lang="en-US" sz="2000" dirty="0">
                <a:latin typeface="Arial"/>
                <a:cs typeface="Arial"/>
              </a:rPr>
              <a:t> I </a:t>
            </a:r>
            <a:r>
              <a:rPr lang="en-US" sz="2000" dirty="0" err="1">
                <a:latin typeface="Arial"/>
                <a:cs typeface="Arial"/>
              </a:rPr>
              <a:t>và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lớp</a:t>
            </a:r>
            <a:r>
              <a:rPr lang="en-US" sz="2000" dirty="0">
                <a:latin typeface="Arial"/>
                <a:cs typeface="Arial"/>
              </a:rPr>
              <a:t> II, DSA </a:t>
            </a:r>
            <a:r>
              <a:rPr lang="en-US" sz="2000" dirty="0" err="1">
                <a:latin typeface="Arial"/>
                <a:cs typeface="Arial"/>
              </a:rPr>
              <a:t>âm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tính</a:t>
            </a:r>
            <a:r>
              <a:rPr lang="en-US" sz="2000" dirty="0">
                <a:latin typeface="Arial"/>
                <a:cs typeface="Arial"/>
              </a:rPr>
              <a:t>), HLA: 3/6</a:t>
            </a:r>
          </a:p>
          <a:p>
            <a:pPr marL="342900" indent="-342900" algn="just">
              <a:lnSpc>
                <a:spcPct val="120000"/>
              </a:lnSpc>
              <a:buFontTx/>
              <a:buChar char="-"/>
            </a:pPr>
            <a:r>
              <a:rPr lang="en-US" sz="2000" dirty="0" err="1">
                <a:latin typeface="Arial"/>
                <a:cs typeface="Arial"/>
              </a:rPr>
              <a:t>Điều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trị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trước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ghép</a:t>
            </a:r>
            <a:r>
              <a:rPr lang="en-US" sz="2000" dirty="0">
                <a:latin typeface="Arial"/>
                <a:cs typeface="Arial"/>
              </a:rPr>
              <a:t>: PEX, UCMD (</a:t>
            </a:r>
            <a:r>
              <a:rPr lang="en-US" sz="2000" dirty="0" err="1">
                <a:latin typeface="Arial"/>
                <a:cs typeface="Arial"/>
              </a:rPr>
              <a:t>Prograft</a:t>
            </a:r>
            <a:r>
              <a:rPr lang="en-US" sz="2000" dirty="0">
                <a:latin typeface="Arial"/>
                <a:cs typeface="Arial"/>
              </a:rPr>
              <a:t> 3 mg, MPA 1 g/24 </a:t>
            </a:r>
            <a:r>
              <a:rPr lang="en-US" sz="2000" dirty="0" err="1">
                <a:latin typeface="Arial"/>
                <a:cs typeface="Arial"/>
              </a:rPr>
              <a:t>giờ</a:t>
            </a:r>
            <a:r>
              <a:rPr lang="en-US" sz="2000" dirty="0">
                <a:latin typeface="Arial"/>
                <a:cs typeface="Arial"/>
              </a:rPr>
              <a:t>, </a:t>
            </a:r>
            <a:r>
              <a:rPr lang="en-US" sz="2000" dirty="0" err="1">
                <a:latin typeface="Arial"/>
                <a:cs typeface="Arial"/>
              </a:rPr>
              <a:t>hàng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ngày</a:t>
            </a:r>
            <a:r>
              <a:rPr lang="en-US" sz="2000" dirty="0">
                <a:latin typeface="Arial"/>
                <a:cs typeface="Arial"/>
              </a:rPr>
              <a:t>), </a:t>
            </a:r>
            <a:r>
              <a:rPr lang="en-US" sz="2000" dirty="0" err="1">
                <a:latin typeface="Arial"/>
                <a:cs typeface="Arial"/>
              </a:rPr>
              <a:t>Lọc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hấp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phụ</a:t>
            </a:r>
            <a:r>
              <a:rPr lang="en-US" sz="2000" dirty="0">
                <a:latin typeface="Arial"/>
                <a:cs typeface="Arial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04293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230524_17565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65" y="3051448"/>
            <a:ext cx="11311467" cy="3806552"/>
          </a:xfrm>
          <a:prstGeom prst="rect">
            <a:avLst/>
          </a:prstGeom>
        </p:spPr>
      </p:pic>
      <p:pic>
        <p:nvPicPr>
          <p:cNvPr id="3" name="Picture 2" descr="IMG_20230524_17565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66" y="0"/>
            <a:ext cx="11311467" cy="380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934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232748" y="1685205"/>
            <a:ext cx="9773920" cy="4490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20000"/>
              </a:lnSpc>
              <a:buFontTx/>
              <a:buChar char="-"/>
            </a:pPr>
            <a:r>
              <a:rPr lang="en-US" sz="2000" dirty="0" err="1">
                <a:latin typeface="Arial"/>
                <a:cs typeface="Arial"/>
              </a:rPr>
              <a:t>Trước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ngày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ghép</a:t>
            </a:r>
            <a:r>
              <a:rPr lang="en-US" sz="2000" dirty="0">
                <a:latin typeface="Arial"/>
                <a:cs typeface="Arial"/>
              </a:rPr>
              <a:t> 1 </a:t>
            </a:r>
            <a:r>
              <a:rPr lang="en-US" sz="2000" dirty="0" err="1">
                <a:latin typeface="Arial"/>
                <a:cs typeface="Arial"/>
              </a:rPr>
              <a:t>tuần</a:t>
            </a:r>
            <a:r>
              <a:rPr lang="en-US" sz="2000" dirty="0">
                <a:latin typeface="Arial"/>
                <a:cs typeface="Arial"/>
              </a:rPr>
              <a:t>: Rituximab 1 </a:t>
            </a:r>
            <a:r>
              <a:rPr lang="en-US" sz="2000" dirty="0" err="1">
                <a:latin typeface="Arial"/>
                <a:cs typeface="Arial"/>
              </a:rPr>
              <a:t>liều</a:t>
            </a:r>
            <a:r>
              <a:rPr lang="en-US" sz="2000" dirty="0">
                <a:latin typeface="Arial"/>
                <a:cs typeface="Arial"/>
              </a:rPr>
              <a:t>, TMC 5,0 % (</a:t>
            </a:r>
            <a:r>
              <a:rPr lang="en-US" sz="2000" dirty="0" err="1">
                <a:latin typeface="Arial"/>
                <a:cs typeface="Arial"/>
              </a:rPr>
              <a:t>cả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lớp</a:t>
            </a:r>
            <a:r>
              <a:rPr lang="en-US" sz="2000" dirty="0">
                <a:latin typeface="Arial"/>
                <a:cs typeface="Arial"/>
              </a:rPr>
              <a:t> I </a:t>
            </a:r>
            <a:r>
              <a:rPr lang="en-US" sz="2000" dirty="0" err="1">
                <a:latin typeface="Arial"/>
                <a:cs typeface="Arial"/>
              </a:rPr>
              <a:t>và</a:t>
            </a:r>
            <a:r>
              <a:rPr lang="en-US" sz="2000" dirty="0">
                <a:latin typeface="Arial"/>
                <a:cs typeface="Arial"/>
              </a:rPr>
              <a:t> II)</a:t>
            </a:r>
          </a:p>
          <a:p>
            <a:pPr marL="342900" indent="-342900" algn="just">
              <a:lnSpc>
                <a:spcPct val="120000"/>
              </a:lnSpc>
              <a:buFontTx/>
              <a:buChar char="-"/>
            </a:pPr>
            <a:r>
              <a:rPr lang="en-US" sz="2000" dirty="0" err="1">
                <a:latin typeface="Arial"/>
                <a:cs typeface="Arial"/>
              </a:rPr>
              <a:t>Ngày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ghép</a:t>
            </a:r>
            <a:r>
              <a:rPr lang="en-US" sz="2000" dirty="0">
                <a:latin typeface="Arial"/>
                <a:cs typeface="Arial"/>
              </a:rPr>
              <a:t>: 17/12/2022.</a:t>
            </a:r>
          </a:p>
          <a:p>
            <a:pPr marL="342900" indent="-342900" algn="just">
              <a:lnSpc>
                <a:spcPct val="120000"/>
              </a:lnSpc>
              <a:buFontTx/>
              <a:buChar char="-"/>
            </a:pPr>
            <a:r>
              <a:rPr lang="en-US" sz="2000" dirty="0" err="1">
                <a:latin typeface="Arial"/>
                <a:cs typeface="Arial"/>
              </a:rPr>
              <a:t>Dẫn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nhập</a:t>
            </a:r>
            <a:r>
              <a:rPr lang="en-US" sz="2000" dirty="0">
                <a:latin typeface="Arial"/>
                <a:cs typeface="Arial"/>
              </a:rPr>
              <a:t>: ATG. </a:t>
            </a:r>
            <a:r>
              <a:rPr lang="en-US" sz="2000" dirty="0" err="1">
                <a:latin typeface="Arial"/>
                <a:cs typeface="Arial"/>
              </a:rPr>
              <a:t>Duy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trì</a:t>
            </a:r>
            <a:r>
              <a:rPr lang="en-US" sz="2000" dirty="0">
                <a:latin typeface="Arial"/>
                <a:cs typeface="Arial"/>
              </a:rPr>
              <a:t>: </a:t>
            </a:r>
            <a:r>
              <a:rPr lang="en-US" sz="2000" dirty="0" err="1">
                <a:latin typeface="Arial"/>
                <a:cs typeface="Arial"/>
              </a:rPr>
              <a:t>Tac+MMF+Steroid</a:t>
            </a:r>
            <a:endParaRPr lang="en-US" sz="2000" dirty="0">
              <a:latin typeface="Arial"/>
              <a:cs typeface="Arial"/>
            </a:endParaRPr>
          </a:p>
          <a:p>
            <a:pPr marL="342900" indent="-342900" algn="just">
              <a:lnSpc>
                <a:spcPct val="120000"/>
              </a:lnSpc>
              <a:buFontTx/>
              <a:buChar char="-"/>
            </a:pPr>
            <a:r>
              <a:rPr lang="en-US" sz="2000" dirty="0">
                <a:latin typeface="Arial"/>
                <a:cs typeface="Arial"/>
              </a:rPr>
              <a:t>Ra </a:t>
            </a:r>
            <a:r>
              <a:rPr lang="en-US" sz="2000" dirty="0" err="1">
                <a:latin typeface="Arial"/>
                <a:cs typeface="Arial"/>
              </a:rPr>
              <a:t>viện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sau</a:t>
            </a:r>
            <a:r>
              <a:rPr lang="en-US" sz="2000" dirty="0">
                <a:latin typeface="Arial"/>
                <a:cs typeface="Arial"/>
              </a:rPr>
              <a:t> 1 </a:t>
            </a:r>
            <a:r>
              <a:rPr lang="en-US" sz="2000" dirty="0" err="1">
                <a:latin typeface="Arial"/>
                <a:cs typeface="Arial"/>
              </a:rPr>
              <a:t>tháng</a:t>
            </a:r>
            <a:r>
              <a:rPr lang="en-US" sz="2000" dirty="0">
                <a:latin typeface="Arial"/>
                <a:cs typeface="Arial"/>
              </a:rPr>
              <a:t>: C0: 3,2 ng/ml (1,5 mg/kg/24 </a:t>
            </a:r>
            <a:r>
              <a:rPr lang="en-US" sz="2000" dirty="0" err="1">
                <a:latin typeface="Arial"/>
                <a:cs typeface="Arial"/>
              </a:rPr>
              <a:t>giờ</a:t>
            </a:r>
            <a:r>
              <a:rPr lang="en-US" sz="2000" dirty="0">
                <a:latin typeface="Arial"/>
                <a:cs typeface="Arial"/>
              </a:rPr>
              <a:t>: 7 mg), </a:t>
            </a:r>
            <a:r>
              <a:rPr lang="en-US" sz="2000" dirty="0" err="1">
                <a:latin typeface="Arial"/>
                <a:cs typeface="Arial"/>
              </a:rPr>
              <a:t>Crea</a:t>
            </a:r>
            <a:r>
              <a:rPr lang="en-US" sz="2000" dirty="0">
                <a:latin typeface="Arial"/>
                <a:cs typeface="Arial"/>
              </a:rPr>
              <a:t>: 79 µmol/L, HST: 83 g/L</a:t>
            </a:r>
          </a:p>
          <a:p>
            <a:pPr marL="342900" indent="-342900" algn="just">
              <a:lnSpc>
                <a:spcPct val="120000"/>
              </a:lnSpc>
              <a:buFontTx/>
              <a:buChar char="-"/>
            </a:pPr>
            <a:r>
              <a:rPr lang="en-US" sz="2000" dirty="0">
                <a:latin typeface="Arial"/>
                <a:cs typeface="Arial"/>
              </a:rPr>
              <a:t>Sau 1 </a:t>
            </a:r>
            <a:r>
              <a:rPr lang="en-US" sz="2000" dirty="0" err="1">
                <a:latin typeface="Arial"/>
                <a:cs typeface="Arial"/>
              </a:rPr>
              <a:t>tháng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tái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khám</a:t>
            </a:r>
            <a:r>
              <a:rPr lang="en-US" sz="2000" dirty="0">
                <a:latin typeface="Arial"/>
                <a:cs typeface="Arial"/>
              </a:rPr>
              <a:t>: </a:t>
            </a:r>
            <a:r>
              <a:rPr lang="en-US" sz="2000" dirty="0" err="1">
                <a:latin typeface="Arial"/>
                <a:cs typeface="Arial"/>
              </a:rPr>
              <a:t>Ure</a:t>
            </a:r>
            <a:r>
              <a:rPr lang="en-US" sz="2000" dirty="0">
                <a:latin typeface="Arial"/>
                <a:cs typeface="Arial"/>
              </a:rPr>
              <a:t>/</a:t>
            </a:r>
            <a:r>
              <a:rPr lang="en-US" sz="2000" dirty="0" err="1">
                <a:latin typeface="Arial"/>
                <a:cs typeface="Arial"/>
              </a:rPr>
              <a:t>Crea</a:t>
            </a:r>
            <a:r>
              <a:rPr lang="en-US" sz="2000" dirty="0">
                <a:latin typeface="Arial"/>
                <a:cs typeface="Arial"/>
              </a:rPr>
              <a:t>: 9,18/97 µmol/L, C0: 4,2 ng/ml (0,15 mg/kg/24 </a:t>
            </a:r>
            <a:r>
              <a:rPr lang="en-US" sz="2000" dirty="0" err="1">
                <a:latin typeface="Arial"/>
                <a:cs typeface="Arial"/>
              </a:rPr>
              <a:t>giờ</a:t>
            </a:r>
            <a:r>
              <a:rPr lang="en-US" sz="2000" dirty="0">
                <a:latin typeface="Arial"/>
                <a:cs typeface="Arial"/>
              </a:rPr>
              <a:t>), HST: 110 g/L.</a:t>
            </a:r>
          </a:p>
          <a:p>
            <a:pPr algn="just">
              <a:lnSpc>
                <a:spcPct val="120000"/>
              </a:lnSpc>
            </a:pPr>
            <a:r>
              <a:rPr lang="en-US" sz="2000" dirty="0">
                <a:latin typeface="Arial"/>
                <a:cs typeface="Arial"/>
              </a:rPr>
              <a:t>    </a:t>
            </a:r>
            <a:r>
              <a:rPr lang="en-US" sz="2000" dirty="0" err="1">
                <a:latin typeface="Arial"/>
                <a:cs typeface="Arial"/>
              </a:rPr>
              <a:t>Sinh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thiết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thận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ghép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lần</a:t>
            </a:r>
            <a:r>
              <a:rPr lang="en-US" sz="2000" dirty="0">
                <a:latin typeface="Arial"/>
                <a:cs typeface="Arial"/>
              </a:rPr>
              <a:t> 1 (12/1/2023): </a:t>
            </a:r>
            <a:r>
              <a:rPr lang="en-US" sz="2000" dirty="0" err="1">
                <a:latin typeface="Arial"/>
                <a:cs typeface="Arial"/>
              </a:rPr>
              <a:t>Thải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ghép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thể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dịch</a:t>
            </a:r>
            <a:r>
              <a:rPr lang="en-US" sz="2000" dirty="0">
                <a:latin typeface="Arial"/>
                <a:cs typeface="Arial"/>
              </a:rPr>
              <a:t> </a:t>
            </a:r>
          </a:p>
          <a:p>
            <a:pPr algn="just">
              <a:lnSpc>
                <a:spcPct val="120000"/>
              </a:lnSpc>
            </a:pPr>
            <a:r>
              <a:rPr lang="en-US" sz="2000" dirty="0">
                <a:latin typeface="Arial"/>
                <a:cs typeface="Arial"/>
              </a:rPr>
              <a:t>    </a:t>
            </a:r>
            <a:r>
              <a:rPr lang="en-US" sz="2000" dirty="0" err="1">
                <a:latin typeface="Arial"/>
                <a:cs typeface="Arial"/>
              </a:rPr>
              <a:t>Điều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trị</a:t>
            </a:r>
            <a:r>
              <a:rPr lang="en-US" sz="2000" dirty="0">
                <a:latin typeface="Arial"/>
                <a:cs typeface="Arial"/>
              </a:rPr>
              <a:t>: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Rituximab    </a:t>
            </a:r>
          </a:p>
          <a:p>
            <a:pPr algn="just">
              <a:lnSpc>
                <a:spcPct val="12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             Tocilizumab: 0,8 mg/kg</a:t>
            </a:r>
          </a:p>
          <a:p>
            <a:pPr algn="just">
              <a:lnSpc>
                <a:spcPct val="12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             Tac: 0,16 mg/kg/24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8 mg/24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             Ra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viện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dirty="0" err="1">
                <a:latin typeface="Arial"/>
                <a:cs typeface="Arial"/>
              </a:rPr>
              <a:t>Ure</a:t>
            </a:r>
            <a:r>
              <a:rPr lang="en-US" sz="2000" dirty="0">
                <a:latin typeface="Arial"/>
                <a:cs typeface="Arial"/>
              </a:rPr>
              <a:t>/</a:t>
            </a:r>
            <a:r>
              <a:rPr lang="en-US" sz="2000" dirty="0" err="1">
                <a:latin typeface="Arial"/>
                <a:cs typeface="Arial"/>
              </a:rPr>
              <a:t>Crea</a:t>
            </a:r>
            <a:r>
              <a:rPr lang="en-US" sz="2000" dirty="0">
                <a:latin typeface="Arial"/>
                <a:cs typeface="Arial"/>
              </a:rPr>
              <a:t>: 9,3/86,5 µmol/L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160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C88E4D4-6A3A-6949-AFA2-B9E69F508417}"/>
              </a:ext>
            </a:extLst>
          </p:cNvPr>
          <p:cNvSpPr/>
          <p:nvPr/>
        </p:nvSpPr>
        <p:spPr>
          <a:xfrm>
            <a:off x="1232748" y="1685205"/>
            <a:ext cx="9773920" cy="4490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20000"/>
              </a:lnSpc>
              <a:buFontTx/>
              <a:buChar char="-"/>
            </a:pPr>
            <a:r>
              <a:rPr lang="en-US" sz="2000" dirty="0">
                <a:latin typeface="Arial"/>
                <a:cs typeface="Arial"/>
              </a:rPr>
              <a:t>Sau 2 </a:t>
            </a:r>
            <a:r>
              <a:rPr lang="en-US" sz="2000" dirty="0" err="1">
                <a:latin typeface="Arial"/>
                <a:cs typeface="Arial"/>
              </a:rPr>
              <a:t>tháng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tái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khám</a:t>
            </a:r>
            <a:r>
              <a:rPr lang="en-US" sz="2000" dirty="0">
                <a:latin typeface="Arial"/>
                <a:cs typeface="Arial"/>
              </a:rPr>
              <a:t>: </a:t>
            </a:r>
            <a:r>
              <a:rPr lang="en-US" sz="2000" dirty="0" err="1">
                <a:latin typeface="Arial"/>
                <a:cs typeface="Arial"/>
              </a:rPr>
              <a:t>Ure</a:t>
            </a:r>
            <a:r>
              <a:rPr lang="en-US" sz="2000" dirty="0">
                <a:latin typeface="Arial"/>
                <a:cs typeface="Arial"/>
              </a:rPr>
              <a:t>/</a:t>
            </a:r>
            <a:r>
              <a:rPr lang="en-US" sz="2000" dirty="0" err="1">
                <a:latin typeface="Arial"/>
                <a:cs typeface="Arial"/>
              </a:rPr>
              <a:t>Crea</a:t>
            </a:r>
            <a:r>
              <a:rPr lang="en-US" sz="2000" dirty="0">
                <a:latin typeface="Arial"/>
                <a:cs typeface="Arial"/>
              </a:rPr>
              <a:t>: 5,8/69,8 µmol/L, C0: 7,0 ng/ml (0,16 mg/kg/24 </a:t>
            </a:r>
            <a:r>
              <a:rPr lang="en-US" sz="2000" dirty="0" err="1">
                <a:latin typeface="Arial"/>
                <a:cs typeface="Arial"/>
              </a:rPr>
              <a:t>giờ</a:t>
            </a:r>
            <a:r>
              <a:rPr lang="en-US" sz="2000" dirty="0">
                <a:latin typeface="Arial"/>
                <a:cs typeface="Arial"/>
              </a:rPr>
              <a:t>).</a:t>
            </a:r>
          </a:p>
          <a:p>
            <a:pPr algn="just">
              <a:lnSpc>
                <a:spcPct val="120000"/>
              </a:lnSpc>
            </a:pPr>
            <a:r>
              <a:rPr lang="en-US" sz="2000" dirty="0">
                <a:latin typeface="Arial"/>
                <a:cs typeface="Arial"/>
              </a:rPr>
              <a:t>      </a:t>
            </a:r>
            <a:r>
              <a:rPr lang="en-US" sz="2000" dirty="0" err="1">
                <a:latin typeface="Arial"/>
                <a:cs typeface="Arial"/>
              </a:rPr>
              <a:t>Điều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trị</a:t>
            </a:r>
            <a:r>
              <a:rPr lang="en-US" sz="2000" dirty="0">
                <a:latin typeface="Arial"/>
                <a:cs typeface="Arial"/>
              </a:rPr>
              <a:t>: </a:t>
            </a:r>
            <a:r>
              <a:rPr lang="en-US" sz="2000" dirty="0" err="1">
                <a:latin typeface="Arial"/>
                <a:cs typeface="Arial"/>
              </a:rPr>
              <a:t>Truyền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Tocilizumab: 0,8 mg/kg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2.</a:t>
            </a:r>
          </a:p>
          <a:p>
            <a:pPr algn="just">
              <a:lnSpc>
                <a:spcPct val="12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               Tac: 0,16 mg/kg/24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8 mg/24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Ra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viện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dirty="0" err="1">
                <a:latin typeface="Arial"/>
                <a:cs typeface="Arial"/>
              </a:rPr>
              <a:t>Ure</a:t>
            </a:r>
            <a:r>
              <a:rPr lang="en-US" sz="2000" dirty="0">
                <a:latin typeface="Arial"/>
                <a:cs typeface="Arial"/>
              </a:rPr>
              <a:t>/</a:t>
            </a:r>
            <a:r>
              <a:rPr lang="en-US" sz="2000" dirty="0" err="1">
                <a:latin typeface="Arial"/>
                <a:cs typeface="Arial"/>
              </a:rPr>
              <a:t>Crea</a:t>
            </a:r>
            <a:r>
              <a:rPr lang="en-US" sz="2000" dirty="0">
                <a:latin typeface="Arial"/>
                <a:cs typeface="Arial"/>
              </a:rPr>
              <a:t>: 5,2/81,1 µmol/L</a:t>
            </a:r>
          </a:p>
          <a:p>
            <a:pPr marL="342900" indent="-342900" algn="just">
              <a:lnSpc>
                <a:spcPct val="120000"/>
              </a:lnSpc>
              <a:buFontTx/>
              <a:buChar char="-"/>
            </a:pPr>
            <a:r>
              <a:rPr lang="en-US" sz="2000" dirty="0">
                <a:latin typeface="Arial"/>
                <a:cs typeface="Arial"/>
              </a:rPr>
              <a:t>Sau 3 </a:t>
            </a:r>
            <a:r>
              <a:rPr lang="en-US" sz="2000" dirty="0" err="1">
                <a:latin typeface="Arial"/>
                <a:cs typeface="Arial"/>
              </a:rPr>
              <a:t>tháng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tái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khám</a:t>
            </a:r>
            <a:r>
              <a:rPr lang="en-US" sz="2000" dirty="0">
                <a:latin typeface="Arial"/>
                <a:cs typeface="Arial"/>
              </a:rPr>
              <a:t>: </a:t>
            </a:r>
            <a:r>
              <a:rPr lang="en-US" sz="2000" dirty="0" err="1">
                <a:latin typeface="Arial"/>
                <a:cs typeface="Arial"/>
              </a:rPr>
              <a:t>Ure</a:t>
            </a:r>
            <a:r>
              <a:rPr lang="en-US" sz="2000" dirty="0">
                <a:latin typeface="Arial"/>
                <a:cs typeface="Arial"/>
              </a:rPr>
              <a:t>/</a:t>
            </a:r>
            <a:r>
              <a:rPr lang="en-US" sz="2000" dirty="0" err="1">
                <a:latin typeface="Arial"/>
                <a:cs typeface="Arial"/>
              </a:rPr>
              <a:t>Crea</a:t>
            </a:r>
            <a:r>
              <a:rPr lang="en-US" sz="2000" dirty="0">
                <a:latin typeface="Arial"/>
                <a:cs typeface="Arial"/>
              </a:rPr>
              <a:t>: 5,0/76 µmol/L, C0: 6,7 ng/ml (0,16 mg/kg/24 </a:t>
            </a:r>
            <a:r>
              <a:rPr lang="en-US" sz="2000" dirty="0" err="1">
                <a:latin typeface="Arial"/>
                <a:cs typeface="Arial"/>
              </a:rPr>
              <a:t>giờ</a:t>
            </a:r>
            <a:r>
              <a:rPr lang="en-US" sz="2000" dirty="0">
                <a:latin typeface="Arial"/>
                <a:cs typeface="Arial"/>
              </a:rPr>
              <a:t>).</a:t>
            </a:r>
          </a:p>
          <a:p>
            <a:pPr algn="just">
              <a:lnSpc>
                <a:spcPct val="120000"/>
              </a:lnSpc>
            </a:pPr>
            <a:r>
              <a:rPr lang="en-US" sz="2000" dirty="0">
                <a:latin typeface="Arial"/>
                <a:cs typeface="Arial"/>
              </a:rPr>
              <a:t>     </a:t>
            </a:r>
            <a:r>
              <a:rPr lang="en-US" sz="2000" dirty="0" err="1">
                <a:latin typeface="Arial"/>
                <a:cs typeface="Arial"/>
              </a:rPr>
              <a:t>Sinh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thiết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thận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ghép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lần</a:t>
            </a:r>
            <a:r>
              <a:rPr lang="en-US" sz="2000" dirty="0">
                <a:latin typeface="Arial"/>
                <a:cs typeface="Arial"/>
              </a:rPr>
              <a:t> 2 (4/4/2023): </a:t>
            </a:r>
            <a:r>
              <a:rPr lang="en-US" sz="2000" dirty="0" err="1">
                <a:latin typeface="Arial"/>
                <a:cs typeface="Arial"/>
              </a:rPr>
              <a:t>Không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thấy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thải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ghép</a:t>
            </a:r>
            <a:r>
              <a:rPr lang="en-US" sz="2000" dirty="0">
                <a:latin typeface="Arial"/>
                <a:cs typeface="Arial"/>
              </a:rPr>
              <a:t>. </a:t>
            </a:r>
            <a:r>
              <a:rPr lang="en-US" sz="2000" dirty="0" err="1">
                <a:latin typeface="Arial"/>
                <a:cs typeface="Arial"/>
              </a:rPr>
              <a:t>Hình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ảnh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bệnh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cầu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thận</a:t>
            </a:r>
            <a:r>
              <a:rPr lang="en-US" sz="2000" dirty="0">
                <a:latin typeface="Arial"/>
                <a:cs typeface="Arial"/>
              </a:rPr>
              <a:t>, </a:t>
            </a:r>
            <a:r>
              <a:rPr lang="en-US" sz="2000" dirty="0" err="1">
                <a:latin typeface="Arial"/>
                <a:cs typeface="Arial"/>
              </a:rPr>
              <a:t>khe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thận</a:t>
            </a:r>
            <a:r>
              <a:rPr lang="en-US" sz="2000" dirty="0">
                <a:latin typeface="Arial"/>
                <a:cs typeface="Arial"/>
              </a:rPr>
              <a:t>?</a:t>
            </a:r>
          </a:p>
          <a:p>
            <a:pPr algn="just">
              <a:lnSpc>
                <a:spcPct val="120000"/>
              </a:lnSpc>
            </a:pPr>
            <a:r>
              <a:rPr lang="en-US" sz="2000" dirty="0">
                <a:latin typeface="Arial"/>
                <a:cs typeface="Arial"/>
              </a:rPr>
              <a:t>     </a:t>
            </a:r>
            <a:r>
              <a:rPr lang="en-US" sz="2000" dirty="0" err="1">
                <a:latin typeface="Arial"/>
                <a:cs typeface="Arial"/>
              </a:rPr>
              <a:t>Điều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trị</a:t>
            </a:r>
            <a:r>
              <a:rPr lang="en-US" sz="2000" dirty="0">
                <a:latin typeface="Arial"/>
                <a:cs typeface="Arial"/>
              </a:rPr>
              <a:t>: </a:t>
            </a:r>
            <a:r>
              <a:rPr lang="en-US" sz="2000" dirty="0" err="1">
                <a:latin typeface="Arial"/>
                <a:cs typeface="Arial"/>
              </a:rPr>
              <a:t>Truyền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Tocilizumab: 0,8 mg/kg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3.</a:t>
            </a:r>
          </a:p>
          <a:p>
            <a:pPr algn="just">
              <a:lnSpc>
                <a:spcPct val="12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               Tac: 0,16 mg/kg/24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8 mg/24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               Ra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viện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dirty="0" err="1">
                <a:latin typeface="Arial"/>
                <a:cs typeface="Arial"/>
              </a:rPr>
              <a:t>Ure</a:t>
            </a:r>
            <a:r>
              <a:rPr lang="en-US" sz="2000" dirty="0">
                <a:latin typeface="Arial"/>
                <a:cs typeface="Arial"/>
              </a:rPr>
              <a:t>/</a:t>
            </a:r>
            <a:r>
              <a:rPr lang="en-US" sz="2000" dirty="0" err="1">
                <a:latin typeface="Arial"/>
                <a:cs typeface="Arial"/>
              </a:rPr>
              <a:t>Crea</a:t>
            </a:r>
            <a:r>
              <a:rPr lang="en-US" sz="2000" dirty="0">
                <a:latin typeface="Arial"/>
                <a:cs typeface="Arial"/>
              </a:rPr>
              <a:t>: 6,2/76,5 µmol/L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013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F93E04D-989E-C841-9165-7E6F3F0D1768}"/>
              </a:ext>
            </a:extLst>
          </p:cNvPr>
          <p:cNvSpPr/>
          <p:nvPr/>
        </p:nvSpPr>
        <p:spPr>
          <a:xfrm>
            <a:off x="1232748" y="1685205"/>
            <a:ext cx="9773920" cy="26436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20000"/>
              </a:lnSpc>
              <a:buFontTx/>
              <a:buChar char="-"/>
            </a:pPr>
            <a:r>
              <a:rPr lang="en-US" sz="2000" dirty="0">
                <a:latin typeface="Arial"/>
                <a:cs typeface="Arial"/>
              </a:rPr>
              <a:t>Sau 4 </a:t>
            </a:r>
            <a:r>
              <a:rPr lang="en-US" sz="2000" dirty="0" err="1">
                <a:latin typeface="Arial"/>
                <a:cs typeface="Arial"/>
              </a:rPr>
              <a:t>tháng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tái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khám</a:t>
            </a:r>
            <a:r>
              <a:rPr lang="en-US" sz="2000" dirty="0">
                <a:latin typeface="Arial"/>
                <a:cs typeface="Arial"/>
              </a:rPr>
              <a:t>: </a:t>
            </a:r>
            <a:r>
              <a:rPr lang="en-US" sz="2000" dirty="0" err="1">
                <a:latin typeface="Arial"/>
                <a:cs typeface="Arial"/>
              </a:rPr>
              <a:t>Ure</a:t>
            </a:r>
            <a:r>
              <a:rPr lang="en-US" sz="2000" dirty="0">
                <a:latin typeface="Arial"/>
                <a:cs typeface="Arial"/>
              </a:rPr>
              <a:t>/</a:t>
            </a:r>
            <a:r>
              <a:rPr lang="en-US" sz="2000" dirty="0" err="1">
                <a:latin typeface="Arial"/>
                <a:cs typeface="Arial"/>
              </a:rPr>
              <a:t>Crea</a:t>
            </a:r>
            <a:r>
              <a:rPr lang="en-US" sz="2000" dirty="0">
                <a:latin typeface="Arial"/>
                <a:cs typeface="Arial"/>
              </a:rPr>
              <a:t>: 8,7/100,6 µmol/L, C0: 7,2 ng/ml (0,16 mg/kg/24 </a:t>
            </a:r>
            <a:r>
              <a:rPr lang="en-US" sz="2000" dirty="0" err="1">
                <a:latin typeface="Arial"/>
                <a:cs typeface="Arial"/>
              </a:rPr>
              <a:t>giờ</a:t>
            </a:r>
            <a:r>
              <a:rPr lang="en-US" sz="2000" dirty="0">
                <a:latin typeface="Arial"/>
                <a:cs typeface="Arial"/>
              </a:rPr>
              <a:t>).</a:t>
            </a:r>
          </a:p>
          <a:p>
            <a:pPr algn="just">
              <a:lnSpc>
                <a:spcPct val="120000"/>
              </a:lnSpc>
            </a:pPr>
            <a:r>
              <a:rPr lang="en-US" sz="2000" dirty="0">
                <a:latin typeface="Arial"/>
                <a:cs typeface="Arial"/>
              </a:rPr>
              <a:t>      </a:t>
            </a:r>
            <a:r>
              <a:rPr lang="en-US" sz="2000" dirty="0" err="1">
                <a:latin typeface="Arial"/>
                <a:cs typeface="Arial"/>
              </a:rPr>
              <a:t>Điều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trị</a:t>
            </a:r>
            <a:r>
              <a:rPr lang="en-US" sz="2000" dirty="0">
                <a:latin typeface="Arial"/>
                <a:cs typeface="Arial"/>
              </a:rPr>
              <a:t>: </a:t>
            </a:r>
            <a:r>
              <a:rPr lang="en-US" sz="2000" dirty="0" err="1">
                <a:latin typeface="Arial"/>
                <a:cs typeface="Arial"/>
              </a:rPr>
              <a:t>Truyền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Tocilizumab: 0,8 mg/kg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4.</a:t>
            </a:r>
          </a:p>
          <a:p>
            <a:pPr algn="just">
              <a:lnSpc>
                <a:spcPct val="12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               Tac: 0,16 mg/kg/24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8 mg/24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Ra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viện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dirty="0" err="1">
                <a:latin typeface="Arial"/>
                <a:cs typeface="Arial"/>
              </a:rPr>
              <a:t>Ure</a:t>
            </a:r>
            <a:r>
              <a:rPr lang="en-US" sz="2000" dirty="0">
                <a:latin typeface="Arial"/>
                <a:cs typeface="Arial"/>
              </a:rPr>
              <a:t>/</a:t>
            </a:r>
            <a:r>
              <a:rPr lang="en-US" sz="2000" dirty="0" err="1">
                <a:latin typeface="Arial"/>
                <a:cs typeface="Arial"/>
              </a:rPr>
              <a:t>Crea</a:t>
            </a:r>
            <a:r>
              <a:rPr lang="en-US" sz="2000" dirty="0">
                <a:latin typeface="Arial"/>
                <a:cs typeface="Arial"/>
              </a:rPr>
              <a:t>: 7,2/75 µmol/L, C0: 9,9 ng/ml. </a:t>
            </a:r>
          </a:p>
          <a:p>
            <a:pPr marL="342900" indent="-342900" algn="just">
              <a:lnSpc>
                <a:spcPct val="120000"/>
              </a:lnSpc>
              <a:buFontTx/>
              <a:buChar char="-"/>
            </a:pPr>
            <a:r>
              <a:rPr lang="en-US" sz="2000" dirty="0" err="1">
                <a:latin typeface="Arial"/>
                <a:cs typeface="Arial"/>
              </a:rPr>
              <a:t>Duy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trì</a:t>
            </a:r>
            <a:r>
              <a:rPr lang="en-US" sz="2000" dirty="0">
                <a:latin typeface="Arial"/>
                <a:cs typeface="Arial"/>
              </a:rPr>
              <a:t>: Tac: 0,16 mg/kg/24 </a:t>
            </a:r>
            <a:r>
              <a:rPr lang="en-US" sz="2000" dirty="0" err="1">
                <a:latin typeface="Arial"/>
                <a:cs typeface="Arial"/>
              </a:rPr>
              <a:t>giờ</a:t>
            </a:r>
            <a:r>
              <a:rPr lang="en-US" sz="2000" dirty="0">
                <a:latin typeface="Arial"/>
                <a:cs typeface="Arial"/>
              </a:rPr>
              <a:t>, MMF: 1,5 g/24 </a:t>
            </a:r>
            <a:r>
              <a:rPr lang="en-US" sz="2000" dirty="0" err="1">
                <a:latin typeface="Arial"/>
                <a:cs typeface="Arial"/>
              </a:rPr>
              <a:t>giờ</a:t>
            </a:r>
            <a:r>
              <a:rPr lang="en-US" sz="2000" dirty="0">
                <a:latin typeface="Arial"/>
                <a:cs typeface="Arial"/>
              </a:rPr>
              <a:t>, Steroid: 5 mg/24 </a:t>
            </a:r>
            <a:r>
              <a:rPr lang="en-US" sz="2000" dirty="0" err="1">
                <a:latin typeface="Arial"/>
                <a:cs typeface="Arial"/>
              </a:rPr>
              <a:t>giờ</a:t>
            </a:r>
            <a:r>
              <a:rPr lang="en-US" sz="2000" dirty="0">
                <a:latin typeface="Arial"/>
                <a:cs typeface="Arial"/>
              </a:rPr>
              <a:t>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944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797628" y="1003301"/>
            <a:ext cx="7213600" cy="457200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rgbClr val="33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PHẢN ỨNG THẢI GHÉP  </a:t>
            </a:r>
            <a:endParaRPr lang="en-US" sz="2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097279" y="228600"/>
            <a:ext cx="10502053" cy="58420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THẢI GHÉP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Ở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NGƯỜI BỆNH NGUY CƠ MIỄN DỊCH CAO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5467" y="1879600"/>
            <a:ext cx="7100054" cy="435186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97628" y="6488668"/>
            <a:ext cx="51321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Nankivell</a:t>
            </a:r>
            <a:r>
              <a:rPr lang="en-US" dirty="0"/>
              <a:t> BJ et al. </a:t>
            </a:r>
            <a:r>
              <a:rPr lang="da-DK" dirty="0"/>
              <a:t>N </a:t>
            </a:r>
            <a:r>
              <a:rPr lang="da-DK" dirty="0" err="1"/>
              <a:t>Engl</a:t>
            </a:r>
            <a:r>
              <a:rPr lang="da-DK" dirty="0"/>
              <a:t> J Med 2010; 363:1451-1462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97628" y="5959958"/>
            <a:ext cx="36490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APC: Antigen-presenting cells </a:t>
            </a:r>
          </a:p>
        </p:txBody>
      </p:sp>
    </p:spTree>
    <p:extLst>
      <p:ext uri="{BB962C8B-B14F-4D97-AF65-F5344CB8AC3E}">
        <p14:creationId xmlns:p14="http://schemas.microsoft.com/office/powerpoint/2010/main" val="339272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797626" y="863600"/>
            <a:ext cx="9260773" cy="596901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rgbClr val="33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THẢI GHÉP CẤP QUA TRUNG GIAN KHÁNG THỂ  </a:t>
            </a:r>
            <a:endParaRPr lang="en-US" sz="2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6439"/>
          <a:stretch/>
        </p:blipFill>
        <p:spPr>
          <a:xfrm>
            <a:off x="3268132" y="1828799"/>
            <a:ext cx="7670801" cy="450426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21192" y="6377001"/>
            <a:ext cx="6551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González-Molina M. et al. 2016, </a:t>
            </a:r>
            <a:r>
              <a:rPr lang="nl-NL" dirty="0"/>
              <a:t>DOI: 10.1016/j.nefroe.2016.08.002.</a:t>
            </a:r>
            <a:r>
              <a:rPr lang="en-US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31422305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3044</TotalTime>
  <Words>1952</Words>
  <Application>Microsoft Macintosh PowerPoint</Application>
  <PresentationFormat>Widescreen</PresentationFormat>
  <Paragraphs>125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Wingdings</vt:lpstr>
      <vt:lpstr>Retrospect</vt:lpstr>
      <vt:lpstr>BỆNH NHÂN GHÉP THẬN CÓ NGUY CƠ MIỄN DỊCH CAO: ĐIỀU TRỊ TRƯỚC VÀ SAU GHÉP</vt:lpstr>
      <vt:lpstr>NỘI DUNG TRÌNH BÀY</vt:lpstr>
      <vt:lpstr>1. TRÌNH BÀY CA BỆNH</vt:lpstr>
      <vt:lpstr>PowerPoint Presentation</vt:lpstr>
      <vt:lpstr>PowerPoint Presentation</vt:lpstr>
      <vt:lpstr>PowerPoint Presentation</vt:lpstr>
      <vt:lpstr>PowerPoint Presentation</vt:lpstr>
      <vt:lpstr>2. THẢI GHÉP Ở NGƯỜI BỆNH NGUY CƠ MIỄN DỊCH CAO</vt:lpstr>
      <vt:lpstr>PowerPoint Presentation</vt:lpstr>
      <vt:lpstr>PowerPoint Presentation</vt:lpstr>
      <vt:lpstr>PowerPoint Presentation</vt:lpstr>
      <vt:lpstr>3. ĐIỀU TRỊ TRƯỚC GHÉP LOẠI KHÁNG THỂ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4. ĐIỀU TRỊ SAU GHÉP</vt:lpstr>
      <vt:lpstr>PowerPoint Presentation</vt:lpstr>
      <vt:lpstr>PowerPoint Presentation</vt:lpstr>
      <vt:lpstr>PowerPoint Presentation</vt:lpstr>
      <vt:lpstr>PowerPoint Presentation</vt:lpstr>
      <vt:lpstr>5. KẾT LUẬN</vt:lpstr>
      <vt:lpstr>CẢM ƠN VÀ CHÚC SỨC KHOẺ!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BỘ GIÁO DỤC VÀ ĐÀO TẠO                                                       BỘ QUỐC PHÒNG        HỌC VIỆN QUÂN Y       NGHIÊN CỨU MỘT SỐ ĐẶC ĐIỂM NHIỄM, KIỂU GEN VIRUS   VÀ ĐÁNH GIÁ KẾT QUẢ ĐIỀU TRỊ NGƯỜI BỆNH SAU GHÉP THẬN NHIỄM VIRUS BK    </dc:title>
  <cp:lastModifiedBy>Microsoft Office User</cp:lastModifiedBy>
  <cp:revision>706</cp:revision>
  <dcterms:modified xsi:type="dcterms:W3CDTF">2023-06-14T01:47:06Z</dcterms:modified>
</cp:coreProperties>
</file>